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0.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1.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2.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0" r:id="rId3"/>
    <p:sldMasterId id="2147483697" r:id="rId4"/>
    <p:sldMasterId id="2147483713" r:id="rId5"/>
    <p:sldMasterId id="2147483729" r:id="rId6"/>
    <p:sldMasterId id="2147483746" r:id="rId7"/>
    <p:sldMasterId id="2147483763" r:id="rId8"/>
    <p:sldMasterId id="2147483780" r:id="rId9"/>
    <p:sldMasterId id="2147483797" r:id="rId10"/>
    <p:sldMasterId id="2147483814" r:id="rId11"/>
    <p:sldMasterId id="2147483831" r:id="rId12"/>
    <p:sldMasterId id="2147483848" r:id="rId13"/>
  </p:sldMasterIdLst>
  <p:notesMasterIdLst>
    <p:notesMasterId r:id="rId42"/>
  </p:notesMasterIdLst>
  <p:handoutMasterIdLst>
    <p:handoutMasterId r:id="rId43"/>
  </p:handoutMasterIdLst>
  <p:sldIdLst>
    <p:sldId id="455" r:id="rId14"/>
    <p:sldId id="263" r:id="rId15"/>
    <p:sldId id="436" r:id="rId16"/>
    <p:sldId id="435" r:id="rId17"/>
    <p:sldId id="437" r:id="rId18"/>
    <p:sldId id="450" r:id="rId19"/>
    <p:sldId id="452" r:id="rId20"/>
    <p:sldId id="438" r:id="rId21"/>
    <p:sldId id="454" r:id="rId22"/>
    <p:sldId id="386" r:id="rId23"/>
    <p:sldId id="388" r:id="rId24"/>
    <p:sldId id="443" r:id="rId25"/>
    <p:sldId id="453" r:id="rId26"/>
    <p:sldId id="356" r:id="rId27"/>
    <p:sldId id="424" r:id="rId28"/>
    <p:sldId id="446" r:id="rId29"/>
    <p:sldId id="382" r:id="rId30"/>
    <p:sldId id="434" r:id="rId31"/>
    <p:sldId id="383" r:id="rId32"/>
    <p:sldId id="447" r:id="rId33"/>
    <p:sldId id="441" r:id="rId34"/>
    <p:sldId id="384" r:id="rId35"/>
    <p:sldId id="440" r:id="rId36"/>
    <p:sldId id="420" r:id="rId37"/>
    <p:sldId id="457" r:id="rId38"/>
    <p:sldId id="380" r:id="rId39"/>
    <p:sldId id="444" r:id="rId40"/>
    <p:sldId id="456" r:id="rId41"/>
  </p:sldIdLst>
  <p:sldSz cx="9144000" cy="6858000" type="screen4x3"/>
  <p:notesSz cx="9869488"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66"/>
    <a:srgbClr val="FF0066"/>
    <a:srgbClr val="FFFFCC"/>
    <a:srgbClr val="FF5050"/>
    <a:srgbClr val="FFCCFF"/>
    <a:srgbClr val="FF00FF"/>
    <a:srgbClr val="FF66CC"/>
    <a:srgbClr val="CC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71" autoAdjust="0"/>
    <p:restoredTop sz="77703" autoAdjust="0"/>
  </p:normalViewPr>
  <p:slideViewPr>
    <p:cSldViewPr>
      <p:cViewPr varScale="1">
        <p:scale>
          <a:sx n="61" d="100"/>
          <a:sy n="61" d="100"/>
        </p:scale>
        <p:origin x="1236" y="78"/>
      </p:cViewPr>
      <p:guideLst>
        <p:guide orient="horz" pos="2160"/>
        <p:guide pos="2880"/>
      </p:guideLst>
    </p:cSldViewPr>
  </p:slideViewPr>
  <p:outlineViewPr>
    <p:cViewPr>
      <p:scale>
        <a:sx n="33" d="100"/>
        <a:sy n="33" d="100"/>
      </p:scale>
      <p:origin x="0" y="-3738"/>
    </p:cViewPr>
  </p:outlineViewPr>
  <p:notesTextViewPr>
    <p:cViewPr>
      <p:scale>
        <a:sx n="1" d="1"/>
        <a:sy n="1" d="1"/>
      </p:scale>
      <p:origin x="0" y="0"/>
    </p:cViewPr>
  </p:notesTextViewPr>
  <p:notesViewPr>
    <p:cSldViewPr>
      <p:cViewPr varScale="1">
        <p:scale>
          <a:sx n="92" d="100"/>
          <a:sy n="92" d="100"/>
        </p:scale>
        <p:origin x="90" y="1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B27B3-8629-4595-A30D-AE901269D16C}" type="doc">
      <dgm:prSet loTypeId="urn:microsoft.com/office/officeart/2005/8/layout/venn1" loCatId="relationship" qsTypeId="urn:microsoft.com/office/officeart/2005/8/quickstyle/3d2" qsCatId="3D" csTypeId="urn:microsoft.com/office/officeart/2005/8/colors/colorful1" csCatId="colorful" phldr="1"/>
      <dgm:spPr/>
    </dgm:pt>
    <dgm:pt modelId="{B3FB5EA5-C1D3-4686-81C5-DC3EAE3EB2D8}">
      <dgm:prSet phldrT="[テキスト]"/>
      <dgm:spPr>
        <a:solidFill>
          <a:srgbClr val="FF6600">
            <a:alpha val="60000"/>
          </a:srgbClr>
        </a:solidFill>
      </dgm:spPr>
      <dgm:t>
        <a:bodyPr/>
        <a:lstStyle/>
        <a:p>
          <a:endParaRPr kumimoji="1" lang="ja-JP" altLang="en-US" dirty="0"/>
        </a:p>
      </dgm:t>
    </dgm:pt>
    <dgm:pt modelId="{DC8F131B-1F62-4698-B7C0-B46D74564F14}" type="parTrans" cxnId="{92C6B873-17C1-4101-9FDE-EE7A7B1F1554}">
      <dgm:prSet/>
      <dgm:spPr/>
      <dgm:t>
        <a:bodyPr/>
        <a:lstStyle/>
        <a:p>
          <a:endParaRPr kumimoji="1" lang="ja-JP" altLang="en-US"/>
        </a:p>
      </dgm:t>
    </dgm:pt>
    <dgm:pt modelId="{9BDB09E8-8EAD-4399-BF1A-3A4CD0E5FBFE}" type="sibTrans" cxnId="{92C6B873-17C1-4101-9FDE-EE7A7B1F1554}">
      <dgm:prSet/>
      <dgm:spPr/>
      <dgm:t>
        <a:bodyPr/>
        <a:lstStyle/>
        <a:p>
          <a:endParaRPr kumimoji="1" lang="ja-JP" altLang="en-US"/>
        </a:p>
      </dgm:t>
    </dgm:pt>
    <dgm:pt modelId="{54FB719C-F3F6-4FE7-85AE-CEDD8317D641}">
      <dgm:prSet phldrT="[テキスト]"/>
      <dgm:spPr>
        <a:solidFill>
          <a:srgbClr val="00B0F0">
            <a:alpha val="60000"/>
          </a:srgbClr>
        </a:solidFill>
      </dgm:spPr>
      <dgm:t>
        <a:bodyPr/>
        <a:lstStyle/>
        <a:p>
          <a:endParaRPr kumimoji="1" lang="ja-JP" altLang="en-US" dirty="0"/>
        </a:p>
      </dgm:t>
    </dgm:pt>
    <dgm:pt modelId="{AE3102A3-E23F-43BB-B17E-BE3E987C915D}" type="parTrans" cxnId="{855DDCAC-D31B-4773-8B67-D4E06F0D06DD}">
      <dgm:prSet/>
      <dgm:spPr/>
      <dgm:t>
        <a:bodyPr/>
        <a:lstStyle/>
        <a:p>
          <a:endParaRPr kumimoji="1" lang="ja-JP" altLang="en-US"/>
        </a:p>
      </dgm:t>
    </dgm:pt>
    <dgm:pt modelId="{D9976C2A-7540-4E9C-B1AC-7FBD8DD0C9EA}" type="sibTrans" cxnId="{855DDCAC-D31B-4773-8B67-D4E06F0D06DD}">
      <dgm:prSet/>
      <dgm:spPr/>
      <dgm:t>
        <a:bodyPr/>
        <a:lstStyle/>
        <a:p>
          <a:endParaRPr kumimoji="1" lang="ja-JP" altLang="en-US"/>
        </a:p>
      </dgm:t>
    </dgm:pt>
    <dgm:pt modelId="{BFF668AB-5E70-48C4-BB0C-E3DE3BD48173}">
      <dgm:prSet phldrT="[テキスト]"/>
      <dgm:spPr>
        <a:solidFill>
          <a:srgbClr val="FF00FF">
            <a:alpha val="60000"/>
          </a:srgbClr>
        </a:solidFill>
      </dgm:spPr>
      <dgm:t>
        <a:bodyPr/>
        <a:lstStyle/>
        <a:p>
          <a:pPr algn="ctr"/>
          <a:endParaRPr kumimoji="1" lang="ja-JP" altLang="en-US" dirty="0"/>
        </a:p>
      </dgm:t>
    </dgm:pt>
    <dgm:pt modelId="{1151E51A-94E7-496D-BD8E-4510EC5F8FDB}" type="parTrans" cxnId="{8F93D27B-8E6C-45AA-A349-F7AF785EDE01}">
      <dgm:prSet/>
      <dgm:spPr/>
      <dgm:t>
        <a:bodyPr/>
        <a:lstStyle/>
        <a:p>
          <a:endParaRPr kumimoji="1" lang="ja-JP" altLang="en-US"/>
        </a:p>
      </dgm:t>
    </dgm:pt>
    <dgm:pt modelId="{A3C42C02-21C9-43A2-B38F-22E7074B1E9E}" type="sibTrans" cxnId="{8F93D27B-8E6C-45AA-A349-F7AF785EDE01}">
      <dgm:prSet/>
      <dgm:spPr/>
      <dgm:t>
        <a:bodyPr/>
        <a:lstStyle/>
        <a:p>
          <a:endParaRPr kumimoji="1" lang="ja-JP" altLang="en-US"/>
        </a:p>
      </dgm:t>
    </dgm:pt>
    <dgm:pt modelId="{75127F6E-F8F1-4323-A61D-B2521DD713B1}" type="pres">
      <dgm:prSet presAssocID="{4BBB27B3-8629-4595-A30D-AE901269D16C}" presName="compositeShape" presStyleCnt="0">
        <dgm:presLayoutVars>
          <dgm:chMax val="7"/>
          <dgm:dir/>
          <dgm:resizeHandles val="exact"/>
        </dgm:presLayoutVars>
      </dgm:prSet>
      <dgm:spPr/>
    </dgm:pt>
    <dgm:pt modelId="{29371C1C-7588-461E-B755-5488D0C26768}" type="pres">
      <dgm:prSet presAssocID="{B3FB5EA5-C1D3-4686-81C5-DC3EAE3EB2D8}" presName="circ1" presStyleLbl="vennNode1" presStyleIdx="0" presStyleCnt="3" custScaleX="151101" custLinFactNeighborX="-89722" custLinFactNeighborY="605"/>
      <dgm:spPr/>
      <dgm:t>
        <a:bodyPr/>
        <a:lstStyle/>
        <a:p>
          <a:endParaRPr kumimoji="1" lang="ja-JP" altLang="en-US"/>
        </a:p>
      </dgm:t>
    </dgm:pt>
    <dgm:pt modelId="{4CE0F6DC-2FC4-4C8B-8FC1-EB164E17DBF0}" type="pres">
      <dgm:prSet presAssocID="{B3FB5EA5-C1D3-4686-81C5-DC3EAE3EB2D8}" presName="circ1Tx" presStyleLbl="revTx" presStyleIdx="0" presStyleCnt="0">
        <dgm:presLayoutVars>
          <dgm:chMax val="0"/>
          <dgm:chPref val="0"/>
          <dgm:bulletEnabled val="1"/>
        </dgm:presLayoutVars>
      </dgm:prSet>
      <dgm:spPr/>
      <dgm:t>
        <a:bodyPr/>
        <a:lstStyle/>
        <a:p>
          <a:endParaRPr kumimoji="1" lang="ja-JP" altLang="en-US"/>
        </a:p>
      </dgm:t>
    </dgm:pt>
    <dgm:pt modelId="{677C08DD-11A1-481E-89D0-BDFC13D5057B}" type="pres">
      <dgm:prSet presAssocID="{54FB719C-F3F6-4FE7-85AE-CEDD8317D641}" presName="circ2" presStyleLbl="vennNode1" presStyleIdx="1" presStyleCnt="3" custScaleX="162156" custLinFactNeighborX="7169" custLinFactNeighborY="-62805"/>
      <dgm:spPr/>
      <dgm:t>
        <a:bodyPr/>
        <a:lstStyle/>
        <a:p>
          <a:endParaRPr kumimoji="1" lang="ja-JP" altLang="en-US"/>
        </a:p>
      </dgm:t>
    </dgm:pt>
    <dgm:pt modelId="{8F7F90AF-29F9-471C-9693-8A8E27781CF6}" type="pres">
      <dgm:prSet presAssocID="{54FB719C-F3F6-4FE7-85AE-CEDD8317D641}" presName="circ2Tx" presStyleLbl="revTx" presStyleIdx="0" presStyleCnt="0">
        <dgm:presLayoutVars>
          <dgm:chMax val="0"/>
          <dgm:chPref val="0"/>
          <dgm:bulletEnabled val="1"/>
        </dgm:presLayoutVars>
      </dgm:prSet>
      <dgm:spPr/>
      <dgm:t>
        <a:bodyPr/>
        <a:lstStyle/>
        <a:p>
          <a:endParaRPr kumimoji="1" lang="ja-JP" altLang="en-US"/>
        </a:p>
      </dgm:t>
    </dgm:pt>
    <dgm:pt modelId="{DD5D27BF-3AAA-487A-9791-AAC1B0B6A576}" type="pres">
      <dgm:prSet presAssocID="{BFF668AB-5E70-48C4-BB0C-E3DE3BD48173}" presName="circ3" presStyleLbl="vennNode1" presStyleIdx="2" presStyleCnt="3" custScaleX="248851" custScaleY="78494" custLinFactNeighborX="10929" custLinFactNeighborY="-110"/>
      <dgm:spPr/>
      <dgm:t>
        <a:bodyPr/>
        <a:lstStyle/>
        <a:p>
          <a:endParaRPr kumimoji="1" lang="ja-JP" altLang="en-US"/>
        </a:p>
      </dgm:t>
    </dgm:pt>
    <dgm:pt modelId="{3D974A5D-E312-4745-BAF8-66B00FDA29EF}" type="pres">
      <dgm:prSet presAssocID="{BFF668AB-5E70-48C4-BB0C-E3DE3BD4817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4A0FEC32-D4E3-4639-913C-539331553E3B}" type="presOf" srcId="{BFF668AB-5E70-48C4-BB0C-E3DE3BD48173}" destId="{DD5D27BF-3AAA-487A-9791-AAC1B0B6A576}" srcOrd="0" destOrd="0" presId="urn:microsoft.com/office/officeart/2005/8/layout/venn1"/>
    <dgm:cxn modelId="{29C8888C-B9E1-4D43-B980-C310ACEC5BA8}" type="presOf" srcId="{4BBB27B3-8629-4595-A30D-AE901269D16C}" destId="{75127F6E-F8F1-4323-A61D-B2521DD713B1}" srcOrd="0" destOrd="0" presId="urn:microsoft.com/office/officeart/2005/8/layout/venn1"/>
    <dgm:cxn modelId="{9A92A81F-E910-413D-85D6-B3D81A967560}" type="presOf" srcId="{54FB719C-F3F6-4FE7-85AE-CEDD8317D641}" destId="{8F7F90AF-29F9-471C-9693-8A8E27781CF6}" srcOrd="1" destOrd="0" presId="urn:microsoft.com/office/officeart/2005/8/layout/venn1"/>
    <dgm:cxn modelId="{0AB05715-3687-4858-8D69-29B7B50D5EB7}" type="presOf" srcId="{54FB719C-F3F6-4FE7-85AE-CEDD8317D641}" destId="{677C08DD-11A1-481E-89D0-BDFC13D5057B}" srcOrd="0" destOrd="0" presId="urn:microsoft.com/office/officeart/2005/8/layout/venn1"/>
    <dgm:cxn modelId="{8F93D27B-8E6C-45AA-A349-F7AF785EDE01}" srcId="{4BBB27B3-8629-4595-A30D-AE901269D16C}" destId="{BFF668AB-5E70-48C4-BB0C-E3DE3BD48173}" srcOrd="2" destOrd="0" parTransId="{1151E51A-94E7-496D-BD8E-4510EC5F8FDB}" sibTransId="{A3C42C02-21C9-43A2-B38F-22E7074B1E9E}"/>
    <dgm:cxn modelId="{29DCA05B-AF9D-4249-A5AC-FA22314D9BFD}" type="presOf" srcId="{BFF668AB-5E70-48C4-BB0C-E3DE3BD48173}" destId="{3D974A5D-E312-4745-BAF8-66B00FDA29EF}" srcOrd="1" destOrd="0" presId="urn:microsoft.com/office/officeart/2005/8/layout/venn1"/>
    <dgm:cxn modelId="{92C6B873-17C1-4101-9FDE-EE7A7B1F1554}" srcId="{4BBB27B3-8629-4595-A30D-AE901269D16C}" destId="{B3FB5EA5-C1D3-4686-81C5-DC3EAE3EB2D8}" srcOrd="0" destOrd="0" parTransId="{DC8F131B-1F62-4698-B7C0-B46D74564F14}" sibTransId="{9BDB09E8-8EAD-4399-BF1A-3A4CD0E5FBFE}"/>
    <dgm:cxn modelId="{5B07E02A-20BE-4E40-91B9-C469CFE39951}" type="presOf" srcId="{B3FB5EA5-C1D3-4686-81C5-DC3EAE3EB2D8}" destId="{29371C1C-7588-461E-B755-5488D0C26768}" srcOrd="0" destOrd="0" presId="urn:microsoft.com/office/officeart/2005/8/layout/venn1"/>
    <dgm:cxn modelId="{0D46F928-AF95-40E3-B61F-8BAA7A30CEF9}" type="presOf" srcId="{B3FB5EA5-C1D3-4686-81C5-DC3EAE3EB2D8}" destId="{4CE0F6DC-2FC4-4C8B-8FC1-EB164E17DBF0}" srcOrd="1" destOrd="0" presId="urn:microsoft.com/office/officeart/2005/8/layout/venn1"/>
    <dgm:cxn modelId="{855DDCAC-D31B-4773-8B67-D4E06F0D06DD}" srcId="{4BBB27B3-8629-4595-A30D-AE901269D16C}" destId="{54FB719C-F3F6-4FE7-85AE-CEDD8317D641}" srcOrd="1" destOrd="0" parTransId="{AE3102A3-E23F-43BB-B17E-BE3E987C915D}" sibTransId="{D9976C2A-7540-4E9C-B1AC-7FBD8DD0C9EA}"/>
    <dgm:cxn modelId="{6CD4F3A1-75E9-43F8-9119-33FEC8AAD18D}" type="presParOf" srcId="{75127F6E-F8F1-4323-A61D-B2521DD713B1}" destId="{29371C1C-7588-461E-B755-5488D0C26768}" srcOrd="0" destOrd="0" presId="urn:microsoft.com/office/officeart/2005/8/layout/venn1"/>
    <dgm:cxn modelId="{69E241B0-6CDF-498A-93C0-002C4EEF318B}" type="presParOf" srcId="{75127F6E-F8F1-4323-A61D-B2521DD713B1}" destId="{4CE0F6DC-2FC4-4C8B-8FC1-EB164E17DBF0}" srcOrd="1" destOrd="0" presId="urn:microsoft.com/office/officeart/2005/8/layout/venn1"/>
    <dgm:cxn modelId="{2832A85E-009A-4B82-B799-4692BC7149EA}" type="presParOf" srcId="{75127F6E-F8F1-4323-A61D-B2521DD713B1}" destId="{677C08DD-11A1-481E-89D0-BDFC13D5057B}" srcOrd="2" destOrd="0" presId="urn:microsoft.com/office/officeart/2005/8/layout/venn1"/>
    <dgm:cxn modelId="{C8E670E3-92A2-4222-B89B-40A901A82570}" type="presParOf" srcId="{75127F6E-F8F1-4323-A61D-B2521DD713B1}" destId="{8F7F90AF-29F9-471C-9693-8A8E27781CF6}" srcOrd="3" destOrd="0" presId="urn:microsoft.com/office/officeart/2005/8/layout/venn1"/>
    <dgm:cxn modelId="{0DC1FAFC-63D4-4DCB-854A-CCE72AA7687D}" type="presParOf" srcId="{75127F6E-F8F1-4323-A61D-B2521DD713B1}" destId="{DD5D27BF-3AAA-487A-9791-AAC1B0B6A576}" srcOrd="4" destOrd="0" presId="urn:microsoft.com/office/officeart/2005/8/layout/venn1"/>
    <dgm:cxn modelId="{FAE784F3-22CD-41D9-84AE-2E3E25C3DF1A}" type="presParOf" srcId="{75127F6E-F8F1-4323-A61D-B2521DD713B1}" destId="{3D974A5D-E312-4745-BAF8-66B00FDA29E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F1323DF-0D01-4AC5-9DFD-24D220A7E1F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kumimoji="1" lang="ja-JP" altLang="en-US"/>
        </a:p>
      </dgm:t>
    </dgm:pt>
    <dgm:pt modelId="{88BB309B-3E15-4778-BD25-69D8F7305DED}">
      <dgm:prSet phldrT="[テキスト]" custT="1"/>
      <dgm:spPr/>
      <dgm:t>
        <a:bodyPr/>
        <a:lstStyle/>
        <a:p>
          <a:pPr algn="l"/>
          <a:r>
            <a:rPr kumimoji="1" lang="ja-JP" altLang="en-US" sz="28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①有機溶剤乱用・依存の減少</a:t>
          </a:r>
          <a:endPar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D934FAC8-F933-433B-A67E-4F1A470C15F3}" type="parTrans" cxnId="{EA8AA6C4-4E1C-4FF6-9392-D9B0104D1AFD}">
      <dgm:prSet/>
      <dgm:spPr/>
      <dgm:t>
        <a:bodyPr/>
        <a:lstStyle/>
        <a:p>
          <a:endParaRPr kumimoji="1" lang="ja-JP" altLang="en-US" sz="2800">
            <a:solidFill>
              <a:schemeClr val="bg1"/>
            </a:solidFill>
          </a:endParaRPr>
        </a:p>
      </dgm:t>
    </dgm:pt>
    <dgm:pt modelId="{94B1F48D-6590-4357-9EE0-06F7F7E7D22F}" type="sibTrans" cxnId="{EA8AA6C4-4E1C-4FF6-9392-D9B0104D1AFD}">
      <dgm:prSet/>
      <dgm:spPr/>
      <dgm:t>
        <a:bodyPr/>
        <a:lstStyle/>
        <a:p>
          <a:endParaRPr kumimoji="1" lang="ja-JP" altLang="en-US" sz="2800">
            <a:solidFill>
              <a:schemeClr val="bg1"/>
            </a:solidFill>
          </a:endParaRPr>
        </a:p>
      </dgm:t>
    </dgm:pt>
    <dgm:pt modelId="{2C5FBA4D-3C03-4035-B606-0E1EFE7CEC3F}">
      <dgm:prSet phldrT="[テキスト]" custT="1"/>
      <dgm:spPr/>
      <dgm:t>
        <a:bodyPr/>
        <a:lstStyle/>
        <a:p>
          <a:r>
            <a:rPr kumimoji="1" lang="ja-JP" altLang="en-US" sz="28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a:t>
          </a:r>
          <a:r>
            <a:rPr kumimoji="1" lang="ja-JP" altLang="en-US" sz="2800" spc="-100" baseline="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覚醒剤乱用・依存の高止まり</a:t>
          </a:r>
          <a:endParaRPr kumimoji="1" lang="ja-JP" altLang="en-US" sz="2800" spc="-100" baseline="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E7E0D2A6-6B8F-4A1D-8BC6-3763782BD999}" type="parTrans" cxnId="{D1E1243A-B3EA-4F9E-9BFC-4A878463A984}">
      <dgm:prSet/>
      <dgm:spPr/>
      <dgm:t>
        <a:bodyPr/>
        <a:lstStyle/>
        <a:p>
          <a:endParaRPr kumimoji="1" lang="ja-JP" altLang="en-US" sz="2800">
            <a:solidFill>
              <a:schemeClr val="bg1"/>
            </a:solidFill>
          </a:endParaRPr>
        </a:p>
      </dgm:t>
    </dgm:pt>
    <dgm:pt modelId="{CBCFC2AB-0AC4-43A9-8438-69AA1BFA05C5}" type="sibTrans" cxnId="{D1E1243A-B3EA-4F9E-9BFC-4A878463A984}">
      <dgm:prSet/>
      <dgm:spPr/>
      <dgm:t>
        <a:bodyPr/>
        <a:lstStyle/>
        <a:p>
          <a:endParaRPr kumimoji="1" lang="ja-JP" altLang="en-US" sz="2800">
            <a:solidFill>
              <a:schemeClr val="bg1"/>
            </a:solidFill>
          </a:endParaRPr>
        </a:p>
      </dgm:t>
    </dgm:pt>
    <dgm:pt modelId="{C84D2785-69B4-458D-9D32-6983BEB83461}">
      <dgm:prSet custT="1"/>
      <dgm:spPr/>
      <dgm:t>
        <a:bodyPr/>
        <a:lstStyle/>
        <a:p>
          <a:r>
            <a:rPr kumimoji="1" lang="ja-JP" altLang="en-US" sz="2800" b="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③大麻乱用の確実な浸透</a:t>
          </a:r>
          <a:endParaRPr kumimoji="1" lang="ja-JP" altLang="en-US" sz="2800" b="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B14747E4-12FF-4D6B-B326-E6037109DD71}" type="parTrans" cxnId="{CFBBEDF1-D506-4BCB-8B67-4C33F4B99827}">
      <dgm:prSet/>
      <dgm:spPr/>
      <dgm:t>
        <a:bodyPr/>
        <a:lstStyle/>
        <a:p>
          <a:endParaRPr kumimoji="1" lang="ja-JP" altLang="en-US" sz="2800">
            <a:solidFill>
              <a:schemeClr val="bg1"/>
            </a:solidFill>
          </a:endParaRPr>
        </a:p>
      </dgm:t>
    </dgm:pt>
    <dgm:pt modelId="{0354FEFF-2369-4B10-A365-68FB4F700899}" type="sibTrans" cxnId="{CFBBEDF1-D506-4BCB-8B67-4C33F4B99827}">
      <dgm:prSet/>
      <dgm:spPr/>
      <dgm:t>
        <a:bodyPr/>
        <a:lstStyle/>
        <a:p>
          <a:endParaRPr kumimoji="1" lang="ja-JP" altLang="en-US" sz="2800">
            <a:solidFill>
              <a:schemeClr val="bg1"/>
            </a:solidFill>
          </a:endParaRPr>
        </a:p>
      </dgm:t>
    </dgm:pt>
    <dgm:pt modelId="{4F38D699-A107-4AC2-BC90-8DC3B2508540}">
      <dgm:prSet custT="1"/>
      <dgm:spPr>
        <a:gradFill rotWithShape="0">
          <a:gsLst>
            <a:gs pos="0">
              <a:srgbClr val="FF00FF"/>
            </a:gs>
            <a:gs pos="80000">
              <a:srgbClr val="FF66CC"/>
            </a:gs>
            <a:gs pos="100000">
              <a:srgbClr val="FFCCFF"/>
            </a:gs>
          </a:gsLst>
        </a:gradFill>
      </dgm:spPr>
      <dgm:t>
        <a:bodyPr/>
        <a:lstStyle/>
        <a:p>
          <a:r>
            <a:rPr kumimoji="1" lang="ja-JP" altLang="en-US" sz="28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④</a:t>
          </a:r>
          <a:r>
            <a:rPr kumimoji="1" lang="ja-JP" altLang="en-US" sz="2800" dirty="0" smtClean="0">
              <a:solidFill>
                <a:srgbClr val="FFFF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危険ドラッグの登場</a:t>
          </a:r>
          <a:endParaRPr kumimoji="1" lang="ja-JP" altLang="en-US" sz="2800" dirty="0">
            <a:solidFill>
              <a:srgbClr val="FFFF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87823AE2-F31E-42CA-B1ED-3E9BECDB7ACC}" type="parTrans" cxnId="{6DF05A11-8B64-48C8-8CBD-1396F658BEB4}">
      <dgm:prSet/>
      <dgm:spPr/>
      <dgm:t>
        <a:bodyPr/>
        <a:lstStyle/>
        <a:p>
          <a:endParaRPr kumimoji="1" lang="ja-JP" altLang="en-US" sz="2800">
            <a:solidFill>
              <a:schemeClr val="bg1"/>
            </a:solidFill>
          </a:endParaRPr>
        </a:p>
      </dgm:t>
    </dgm:pt>
    <dgm:pt modelId="{A54A165B-EC10-417A-8F56-B1C124C21114}" type="sibTrans" cxnId="{6DF05A11-8B64-48C8-8CBD-1396F658BEB4}">
      <dgm:prSet/>
      <dgm:spPr/>
      <dgm:t>
        <a:bodyPr/>
        <a:lstStyle/>
        <a:p>
          <a:endParaRPr kumimoji="1" lang="ja-JP" altLang="en-US" sz="2800">
            <a:solidFill>
              <a:schemeClr val="bg1"/>
            </a:solidFill>
          </a:endParaRPr>
        </a:p>
      </dgm:t>
    </dgm:pt>
    <dgm:pt modelId="{A0FAD92A-40AE-49BA-9C5F-9A1BFA9B29E5}">
      <dgm:prSet custT="1"/>
      <dgm:spPr/>
      <dgm:t>
        <a:bodyPr/>
        <a:lstStyle/>
        <a:p>
          <a:r>
            <a:rPr kumimoji="1" lang="ja-JP" altLang="en-US" sz="28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⑤医薬品乱用の静かな拡大</a:t>
          </a:r>
          <a:endPar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3CBA7448-F5DA-486D-A30F-457920109918}" type="parTrans" cxnId="{D9EC87D8-8B4A-447C-B014-A2BD8D4A3C63}">
      <dgm:prSet/>
      <dgm:spPr/>
      <dgm:t>
        <a:bodyPr/>
        <a:lstStyle/>
        <a:p>
          <a:endParaRPr kumimoji="1" lang="ja-JP" altLang="en-US" sz="2800">
            <a:solidFill>
              <a:schemeClr val="bg1"/>
            </a:solidFill>
          </a:endParaRPr>
        </a:p>
      </dgm:t>
    </dgm:pt>
    <dgm:pt modelId="{62CB070F-2E9D-4945-A9CE-5F1808D88BB1}" type="sibTrans" cxnId="{D9EC87D8-8B4A-447C-B014-A2BD8D4A3C63}">
      <dgm:prSet/>
      <dgm:spPr/>
      <dgm:t>
        <a:bodyPr/>
        <a:lstStyle/>
        <a:p>
          <a:endParaRPr kumimoji="1" lang="ja-JP" altLang="en-US" sz="2800">
            <a:solidFill>
              <a:schemeClr val="bg1"/>
            </a:solidFill>
          </a:endParaRPr>
        </a:p>
      </dgm:t>
    </dgm:pt>
    <dgm:pt modelId="{A75D690C-7F8D-4924-A447-9AE4C27F2DA0}" type="pres">
      <dgm:prSet presAssocID="{7F1323DF-0D01-4AC5-9DFD-24D220A7E1F6}" presName="linear" presStyleCnt="0">
        <dgm:presLayoutVars>
          <dgm:dir/>
          <dgm:animLvl val="lvl"/>
          <dgm:resizeHandles val="exact"/>
        </dgm:presLayoutVars>
      </dgm:prSet>
      <dgm:spPr/>
      <dgm:t>
        <a:bodyPr/>
        <a:lstStyle/>
        <a:p>
          <a:endParaRPr kumimoji="1" lang="ja-JP" altLang="en-US"/>
        </a:p>
      </dgm:t>
    </dgm:pt>
    <dgm:pt modelId="{D72C702E-7F39-49F1-B6DE-DB8E4E116298}" type="pres">
      <dgm:prSet presAssocID="{88BB309B-3E15-4778-BD25-69D8F7305DED}" presName="parentLin" presStyleCnt="0"/>
      <dgm:spPr/>
    </dgm:pt>
    <dgm:pt modelId="{41E53E45-D778-47FA-9B66-CC5B0594ABBC}" type="pres">
      <dgm:prSet presAssocID="{88BB309B-3E15-4778-BD25-69D8F7305DED}" presName="parentLeftMargin" presStyleLbl="node1" presStyleIdx="0" presStyleCnt="5"/>
      <dgm:spPr/>
      <dgm:t>
        <a:bodyPr/>
        <a:lstStyle/>
        <a:p>
          <a:endParaRPr kumimoji="1" lang="ja-JP" altLang="en-US"/>
        </a:p>
      </dgm:t>
    </dgm:pt>
    <dgm:pt modelId="{F0D21BDE-BFBA-411F-9597-35EED3635CFE}" type="pres">
      <dgm:prSet presAssocID="{88BB309B-3E15-4778-BD25-69D8F7305DED}" presName="parentText" presStyleLbl="node1" presStyleIdx="0" presStyleCnt="5" custScaleX="129695" custScaleY="276310">
        <dgm:presLayoutVars>
          <dgm:chMax val="0"/>
          <dgm:bulletEnabled val="1"/>
        </dgm:presLayoutVars>
      </dgm:prSet>
      <dgm:spPr/>
      <dgm:t>
        <a:bodyPr/>
        <a:lstStyle/>
        <a:p>
          <a:endParaRPr kumimoji="1" lang="ja-JP" altLang="en-US"/>
        </a:p>
      </dgm:t>
    </dgm:pt>
    <dgm:pt modelId="{982A7CEC-875C-487C-AD77-1230B6CD5A7C}" type="pres">
      <dgm:prSet presAssocID="{88BB309B-3E15-4778-BD25-69D8F7305DED}" presName="negativeSpace" presStyleCnt="0"/>
      <dgm:spPr/>
    </dgm:pt>
    <dgm:pt modelId="{9EA77CD9-B448-4B84-B9FF-28608AB68617}" type="pres">
      <dgm:prSet presAssocID="{88BB309B-3E15-4778-BD25-69D8F7305DED}" presName="childText" presStyleLbl="conFgAcc1" presStyleIdx="0" presStyleCnt="5">
        <dgm:presLayoutVars>
          <dgm:bulletEnabled val="1"/>
        </dgm:presLayoutVars>
      </dgm:prSet>
      <dgm:spPr/>
    </dgm:pt>
    <dgm:pt modelId="{52141CA3-6F72-4F97-ACA3-3059698B221A}" type="pres">
      <dgm:prSet presAssocID="{94B1F48D-6590-4357-9EE0-06F7F7E7D22F}" presName="spaceBetweenRectangles" presStyleCnt="0"/>
      <dgm:spPr/>
    </dgm:pt>
    <dgm:pt modelId="{55F7F2A3-04C2-46C0-9D77-753974AA5EF1}" type="pres">
      <dgm:prSet presAssocID="{2C5FBA4D-3C03-4035-B606-0E1EFE7CEC3F}" presName="parentLin" presStyleCnt="0"/>
      <dgm:spPr/>
    </dgm:pt>
    <dgm:pt modelId="{6C0062B9-C84D-49E7-B202-0E30EF2B47B1}" type="pres">
      <dgm:prSet presAssocID="{2C5FBA4D-3C03-4035-B606-0E1EFE7CEC3F}" presName="parentLeftMargin" presStyleLbl="node1" presStyleIdx="0" presStyleCnt="5"/>
      <dgm:spPr/>
      <dgm:t>
        <a:bodyPr/>
        <a:lstStyle/>
        <a:p>
          <a:endParaRPr kumimoji="1" lang="ja-JP" altLang="en-US"/>
        </a:p>
      </dgm:t>
    </dgm:pt>
    <dgm:pt modelId="{00580D66-F499-474A-B205-AC53884C567A}" type="pres">
      <dgm:prSet presAssocID="{2C5FBA4D-3C03-4035-B606-0E1EFE7CEC3F}" presName="parentText" presStyleLbl="node1" presStyleIdx="1" presStyleCnt="5" custScaleX="140835" custScaleY="276310">
        <dgm:presLayoutVars>
          <dgm:chMax val="0"/>
          <dgm:bulletEnabled val="1"/>
        </dgm:presLayoutVars>
      </dgm:prSet>
      <dgm:spPr/>
      <dgm:t>
        <a:bodyPr/>
        <a:lstStyle/>
        <a:p>
          <a:endParaRPr kumimoji="1" lang="ja-JP" altLang="en-US"/>
        </a:p>
      </dgm:t>
    </dgm:pt>
    <dgm:pt modelId="{15F0246E-3405-4E0D-9248-34AEC58DE431}" type="pres">
      <dgm:prSet presAssocID="{2C5FBA4D-3C03-4035-B606-0E1EFE7CEC3F}" presName="negativeSpace" presStyleCnt="0"/>
      <dgm:spPr/>
    </dgm:pt>
    <dgm:pt modelId="{CEA6239D-1859-44C8-8CD9-01589DE31F17}" type="pres">
      <dgm:prSet presAssocID="{2C5FBA4D-3C03-4035-B606-0E1EFE7CEC3F}" presName="childText" presStyleLbl="conFgAcc1" presStyleIdx="1" presStyleCnt="5">
        <dgm:presLayoutVars>
          <dgm:bulletEnabled val="1"/>
        </dgm:presLayoutVars>
      </dgm:prSet>
      <dgm:spPr/>
    </dgm:pt>
    <dgm:pt modelId="{CBE2C2E8-3605-4813-9965-28749CBB3EF7}" type="pres">
      <dgm:prSet presAssocID="{CBCFC2AB-0AC4-43A9-8438-69AA1BFA05C5}" presName="spaceBetweenRectangles" presStyleCnt="0"/>
      <dgm:spPr/>
    </dgm:pt>
    <dgm:pt modelId="{70394FE4-1CC0-4056-9025-84A857BFE4CC}" type="pres">
      <dgm:prSet presAssocID="{C84D2785-69B4-458D-9D32-6983BEB83461}" presName="parentLin" presStyleCnt="0"/>
      <dgm:spPr/>
    </dgm:pt>
    <dgm:pt modelId="{3B7305FB-C3E9-415F-9E08-6D47EE856E62}" type="pres">
      <dgm:prSet presAssocID="{C84D2785-69B4-458D-9D32-6983BEB83461}" presName="parentLeftMargin" presStyleLbl="node1" presStyleIdx="1" presStyleCnt="5"/>
      <dgm:spPr/>
      <dgm:t>
        <a:bodyPr/>
        <a:lstStyle/>
        <a:p>
          <a:endParaRPr kumimoji="1" lang="ja-JP" altLang="en-US"/>
        </a:p>
      </dgm:t>
    </dgm:pt>
    <dgm:pt modelId="{728ED868-2AAC-4045-96BA-EBC02B624EBA}" type="pres">
      <dgm:prSet presAssocID="{C84D2785-69B4-458D-9D32-6983BEB83461}" presName="parentText" presStyleLbl="node1" presStyleIdx="2" presStyleCnt="5" custScaleX="129695" custScaleY="276310">
        <dgm:presLayoutVars>
          <dgm:chMax val="0"/>
          <dgm:bulletEnabled val="1"/>
        </dgm:presLayoutVars>
      </dgm:prSet>
      <dgm:spPr/>
      <dgm:t>
        <a:bodyPr/>
        <a:lstStyle/>
        <a:p>
          <a:endParaRPr kumimoji="1" lang="ja-JP" altLang="en-US"/>
        </a:p>
      </dgm:t>
    </dgm:pt>
    <dgm:pt modelId="{92B418D0-C0AC-46FC-8829-80D08C1BCC7B}" type="pres">
      <dgm:prSet presAssocID="{C84D2785-69B4-458D-9D32-6983BEB83461}" presName="negativeSpace" presStyleCnt="0"/>
      <dgm:spPr/>
    </dgm:pt>
    <dgm:pt modelId="{9789A401-76CF-4B7A-B581-1813EF21F36A}" type="pres">
      <dgm:prSet presAssocID="{C84D2785-69B4-458D-9D32-6983BEB83461}" presName="childText" presStyleLbl="conFgAcc1" presStyleIdx="2" presStyleCnt="5">
        <dgm:presLayoutVars>
          <dgm:bulletEnabled val="1"/>
        </dgm:presLayoutVars>
      </dgm:prSet>
      <dgm:spPr/>
    </dgm:pt>
    <dgm:pt modelId="{01AFF30B-A37C-4ADF-BBA7-B19CDC7E93B8}" type="pres">
      <dgm:prSet presAssocID="{0354FEFF-2369-4B10-A365-68FB4F700899}" presName="spaceBetweenRectangles" presStyleCnt="0"/>
      <dgm:spPr/>
    </dgm:pt>
    <dgm:pt modelId="{637B3366-B237-4C90-AAAC-2D0C39D95F97}" type="pres">
      <dgm:prSet presAssocID="{4F38D699-A107-4AC2-BC90-8DC3B2508540}" presName="parentLin" presStyleCnt="0"/>
      <dgm:spPr/>
    </dgm:pt>
    <dgm:pt modelId="{0BD8173C-44A0-48A7-84CF-F4413345061A}" type="pres">
      <dgm:prSet presAssocID="{4F38D699-A107-4AC2-BC90-8DC3B2508540}" presName="parentLeftMargin" presStyleLbl="node1" presStyleIdx="2" presStyleCnt="5"/>
      <dgm:spPr/>
      <dgm:t>
        <a:bodyPr/>
        <a:lstStyle/>
        <a:p>
          <a:endParaRPr kumimoji="1" lang="ja-JP" altLang="en-US"/>
        </a:p>
      </dgm:t>
    </dgm:pt>
    <dgm:pt modelId="{7865286D-40A1-45C1-848D-9CF0901AB6D6}" type="pres">
      <dgm:prSet presAssocID="{4F38D699-A107-4AC2-BC90-8DC3B2508540}" presName="parentText" presStyleLbl="node1" presStyleIdx="3" presStyleCnt="5" custScaleX="129695" custScaleY="276054">
        <dgm:presLayoutVars>
          <dgm:chMax val="0"/>
          <dgm:bulletEnabled val="1"/>
        </dgm:presLayoutVars>
      </dgm:prSet>
      <dgm:spPr/>
      <dgm:t>
        <a:bodyPr/>
        <a:lstStyle/>
        <a:p>
          <a:endParaRPr kumimoji="1" lang="ja-JP" altLang="en-US"/>
        </a:p>
      </dgm:t>
    </dgm:pt>
    <dgm:pt modelId="{45E21BEF-F305-4A69-B317-E2B87ED522A3}" type="pres">
      <dgm:prSet presAssocID="{4F38D699-A107-4AC2-BC90-8DC3B2508540}" presName="negativeSpace" presStyleCnt="0"/>
      <dgm:spPr/>
    </dgm:pt>
    <dgm:pt modelId="{78BE64E4-290A-4D01-BB71-3AA3B4FAA3BF}" type="pres">
      <dgm:prSet presAssocID="{4F38D699-A107-4AC2-BC90-8DC3B2508540}" presName="childText" presStyleLbl="conFgAcc1" presStyleIdx="3" presStyleCnt="5">
        <dgm:presLayoutVars>
          <dgm:bulletEnabled val="1"/>
        </dgm:presLayoutVars>
      </dgm:prSet>
      <dgm:spPr/>
    </dgm:pt>
    <dgm:pt modelId="{00914942-A089-4A5A-9DA3-EEBC2BBBB68D}" type="pres">
      <dgm:prSet presAssocID="{A54A165B-EC10-417A-8F56-B1C124C21114}" presName="spaceBetweenRectangles" presStyleCnt="0"/>
      <dgm:spPr/>
    </dgm:pt>
    <dgm:pt modelId="{73FB2FE6-EC74-475C-AD62-5CCAE1E6A8CC}" type="pres">
      <dgm:prSet presAssocID="{A0FAD92A-40AE-49BA-9C5F-9A1BFA9B29E5}" presName="parentLin" presStyleCnt="0"/>
      <dgm:spPr/>
    </dgm:pt>
    <dgm:pt modelId="{4FC120C0-A80F-4496-B941-34D1C406FC52}" type="pres">
      <dgm:prSet presAssocID="{A0FAD92A-40AE-49BA-9C5F-9A1BFA9B29E5}" presName="parentLeftMargin" presStyleLbl="node1" presStyleIdx="3" presStyleCnt="5"/>
      <dgm:spPr/>
      <dgm:t>
        <a:bodyPr/>
        <a:lstStyle/>
        <a:p>
          <a:endParaRPr kumimoji="1" lang="ja-JP" altLang="en-US"/>
        </a:p>
      </dgm:t>
    </dgm:pt>
    <dgm:pt modelId="{AF5762D4-10C8-47E0-9476-EAE8645A2BB2}" type="pres">
      <dgm:prSet presAssocID="{A0FAD92A-40AE-49BA-9C5F-9A1BFA9B29E5}" presName="parentText" presStyleLbl="node1" presStyleIdx="4" presStyleCnt="5" custScaleX="129695" custScaleY="276054">
        <dgm:presLayoutVars>
          <dgm:chMax val="0"/>
          <dgm:bulletEnabled val="1"/>
        </dgm:presLayoutVars>
      </dgm:prSet>
      <dgm:spPr/>
      <dgm:t>
        <a:bodyPr/>
        <a:lstStyle/>
        <a:p>
          <a:endParaRPr kumimoji="1" lang="ja-JP" altLang="en-US"/>
        </a:p>
      </dgm:t>
    </dgm:pt>
    <dgm:pt modelId="{3C74FB75-C691-4259-AA56-465475C2846B}" type="pres">
      <dgm:prSet presAssocID="{A0FAD92A-40AE-49BA-9C5F-9A1BFA9B29E5}" presName="negativeSpace" presStyleCnt="0"/>
      <dgm:spPr/>
    </dgm:pt>
    <dgm:pt modelId="{F828F63E-5E79-44C6-8DF4-31F4FEF0DE77}" type="pres">
      <dgm:prSet presAssocID="{A0FAD92A-40AE-49BA-9C5F-9A1BFA9B29E5}" presName="childText" presStyleLbl="conFgAcc1" presStyleIdx="4" presStyleCnt="5">
        <dgm:presLayoutVars>
          <dgm:bulletEnabled val="1"/>
        </dgm:presLayoutVars>
      </dgm:prSet>
      <dgm:spPr/>
    </dgm:pt>
  </dgm:ptLst>
  <dgm:cxnLst>
    <dgm:cxn modelId="{D9EC87D8-8B4A-447C-B014-A2BD8D4A3C63}" srcId="{7F1323DF-0D01-4AC5-9DFD-24D220A7E1F6}" destId="{A0FAD92A-40AE-49BA-9C5F-9A1BFA9B29E5}" srcOrd="4" destOrd="0" parTransId="{3CBA7448-F5DA-486D-A30F-457920109918}" sibTransId="{62CB070F-2E9D-4945-A9CE-5F1808D88BB1}"/>
    <dgm:cxn modelId="{32B2BDE9-18DE-489E-9889-3DC26A72313F}" type="presOf" srcId="{2C5FBA4D-3C03-4035-B606-0E1EFE7CEC3F}" destId="{00580D66-F499-474A-B205-AC53884C567A}" srcOrd="1" destOrd="0" presId="urn:microsoft.com/office/officeart/2005/8/layout/list1"/>
    <dgm:cxn modelId="{FC1FA85D-1E77-40E6-A0A4-2C38B432CF8F}" type="presOf" srcId="{4F38D699-A107-4AC2-BC90-8DC3B2508540}" destId="{7865286D-40A1-45C1-848D-9CF0901AB6D6}" srcOrd="1" destOrd="0" presId="urn:microsoft.com/office/officeart/2005/8/layout/list1"/>
    <dgm:cxn modelId="{8520883F-67C5-4551-A74E-3E2DB03DA459}" type="presOf" srcId="{2C5FBA4D-3C03-4035-B606-0E1EFE7CEC3F}" destId="{6C0062B9-C84D-49E7-B202-0E30EF2B47B1}" srcOrd="0" destOrd="0" presId="urn:microsoft.com/office/officeart/2005/8/layout/list1"/>
    <dgm:cxn modelId="{EA8AA6C4-4E1C-4FF6-9392-D9B0104D1AFD}" srcId="{7F1323DF-0D01-4AC5-9DFD-24D220A7E1F6}" destId="{88BB309B-3E15-4778-BD25-69D8F7305DED}" srcOrd="0" destOrd="0" parTransId="{D934FAC8-F933-433B-A67E-4F1A470C15F3}" sibTransId="{94B1F48D-6590-4357-9EE0-06F7F7E7D22F}"/>
    <dgm:cxn modelId="{89E81B9F-7361-4E03-8455-CE66823CE4B3}" type="presOf" srcId="{4F38D699-A107-4AC2-BC90-8DC3B2508540}" destId="{0BD8173C-44A0-48A7-84CF-F4413345061A}" srcOrd="0" destOrd="0" presId="urn:microsoft.com/office/officeart/2005/8/layout/list1"/>
    <dgm:cxn modelId="{9FE89B3C-B466-402D-8245-774F00BB8EA2}" type="presOf" srcId="{A0FAD92A-40AE-49BA-9C5F-9A1BFA9B29E5}" destId="{4FC120C0-A80F-4496-B941-34D1C406FC52}" srcOrd="0" destOrd="0" presId="urn:microsoft.com/office/officeart/2005/8/layout/list1"/>
    <dgm:cxn modelId="{311AC8E5-590F-412D-8437-2FDE3E24D09F}" type="presOf" srcId="{88BB309B-3E15-4778-BD25-69D8F7305DED}" destId="{F0D21BDE-BFBA-411F-9597-35EED3635CFE}" srcOrd="1" destOrd="0" presId="urn:microsoft.com/office/officeart/2005/8/layout/list1"/>
    <dgm:cxn modelId="{9E349DE2-50E0-4B3B-915B-E1FBC86B0CB3}" type="presOf" srcId="{7F1323DF-0D01-4AC5-9DFD-24D220A7E1F6}" destId="{A75D690C-7F8D-4924-A447-9AE4C27F2DA0}" srcOrd="0" destOrd="0" presId="urn:microsoft.com/office/officeart/2005/8/layout/list1"/>
    <dgm:cxn modelId="{1A9A0807-1DBF-472E-AA80-375B86D298BE}" type="presOf" srcId="{C84D2785-69B4-458D-9D32-6983BEB83461}" destId="{3B7305FB-C3E9-415F-9E08-6D47EE856E62}" srcOrd="0" destOrd="0" presId="urn:microsoft.com/office/officeart/2005/8/layout/list1"/>
    <dgm:cxn modelId="{0F91AA20-2B22-43A8-87DE-41027D0A251B}" type="presOf" srcId="{A0FAD92A-40AE-49BA-9C5F-9A1BFA9B29E5}" destId="{AF5762D4-10C8-47E0-9476-EAE8645A2BB2}" srcOrd="1" destOrd="0" presId="urn:microsoft.com/office/officeart/2005/8/layout/list1"/>
    <dgm:cxn modelId="{D993F11E-7FE4-4070-A667-4BD405C9BE88}" type="presOf" srcId="{88BB309B-3E15-4778-BD25-69D8F7305DED}" destId="{41E53E45-D778-47FA-9B66-CC5B0594ABBC}" srcOrd="0" destOrd="0" presId="urn:microsoft.com/office/officeart/2005/8/layout/list1"/>
    <dgm:cxn modelId="{D1E1243A-B3EA-4F9E-9BFC-4A878463A984}" srcId="{7F1323DF-0D01-4AC5-9DFD-24D220A7E1F6}" destId="{2C5FBA4D-3C03-4035-B606-0E1EFE7CEC3F}" srcOrd="1" destOrd="0" parTransId="{E7E0D2A6-6B8F-4A1D-8BC6-3763782BD999}" sibTransId="{CBCFC2AB-0AC4-43A9-8438-69AA1BFA05C5}"/>
    <dgm:cxn modelId="{6DF05A11-8B64-48C8-8CBD-1396F658BEB4}" srcId="{7F1323DF-0D01-4AC5-9DFD-24D220A7E1F6}" destId="{4F38D699-A107-4AC2-BC90-8DC3B2508540}" srcOrd="3" destOrd="0" parTransId="{87823AE2-F31E-42CA-B1ED-3E9BECDB7ACC}" sibTransId="{A54A165B-EC10-417A-8F56-B1C124C21114}"/>
    <dgm:cxn modelId="{CFBBEDF1-D506-4BCB-8B67-4C33F4B99827}" srcId="{7F1323DF-0D01-4AC5-9DFD-24D220A7E1F6}" destId="{C84D2785-69B4-458D-9D32-6983BEB83461}" srcOrd="2" destOrd="0" parTransId="{B14747E4-12FF-4D6B-B326-E6037109DD71}" sibTransId="{0354FEFF-2369-4B10-A365-68FB4F700899}"/>
    <dgm:cxn modelId="{B49C8F32-921B-4493-90B0-7371D3409F3C}" type="presOf" srcId="{C84D2785-69B4-458D-9D32-6983BEB83461}" destId="{728ED868-2AAC-4045-96BA-EBC02B624EBA}" srcOrd="1" destOrd="0" presId="urn:microsoft.com/office/officeart/2005/8/layout/list1"/>
    <dgm:cxn modelId="{633BB1F6-2324-4DDC-9F6C-7C158650C664}" type="presParOf" srcId="{A75D690C-7F8D-4924-A447-9AE4C27F2DA0}" destId="{D72C702E-7F39-49F1-B6DE-DB8E4E116298}" srcOrd="0" destOrd="0" presId="urn:microsoft.com/office/officeart/2005/8/layout/list1"/>
    <dgm:cxn modelId="{4DA0A55A-DC29-4BF6-B8BB-AB1C549566E7}" type="presParOf" srcId="{D72C702E-7F39-49F1-B6DE-DB8E4E116298}" destId="{41E53E45-D778-47FA-9B66-CC5B0594ABBC}" srcOrd="0" destOrd="0" presId="urn:microsoft.com/office/officeart/2005/8/layout/list1"/>
    <dgm:cxn modelId="{790709C8-E482-45EB-B405-086EAD12D145}" type="presParOf" srcId="{D72C702E-7F39-49F1-B6DE-DB8E4E116298}" destId="{F0D21BDE-BFBA-411F-9597-35EED3635CFE}" srcOrd="1" destOrd="0" presId="urn:microsoft.com/office/officeart/2005/8/layout/list1"/>
    <dgm:cxn modelId="{027F2BFC-DBAE-488B-83DE-3427AB892749}" type="presParOf" srcId="{A75D690C-7F8D-4924-A447-9AE4C27F2DA0}" destId="{982A7CEC-875C-487C-AD77-1230B6CD5A7C}" srcOrd="1" destOrd="0" presId="urn:microsoft.com/office/officeart/2005/8/layout/list1"/>
    <dgm:cxn modelId="{74ED5283-F346-4972-A791-C03242761B14}" type="presParOf" srcId="{A75D690C-7F8D-4924-A447-9AE4C27F2DA0}" destId="{9EA77CD9-B448-4B84-B9FF-28608AB68617}" srcOrd="2" destOrd="0" presId="urn:microsoft.com/office/officeart/2005/8/layout/list1"/>
    <dgm:cxn modelId="{A38ED32E-F24F-4F53-94BD-F33DBE4D30D8}" type="presParOf" srcId="{A75D690C-7F8D-4924-A447-9AE4C27F2DA0}" destId="{52141CA3-6F72-4F97-ACA3-3059698B221A}" srcOrd="3" destOrd="0" presId="urn:microsoft.com/office/officeart/2005/8/layout/list1"/>
    <dgm:cxn modelId="{04D54E57-7934-4096-B204-5738760DDF45}" type="presParOf" srcId="{A75D690C-7F8D-4924-A447-9AE4C27F2DA0}" destId="{55F7F2A3-04C2-46C0-9D77-753974AA5EF1}" srcOrd="4" destOrd="0" presId="urn:microsoft.com/office/officeart/2005/8/layout/list1"/>
    <dgm:cxn modelId="{B1395E03-A7EC-4130-881B-86096CC9108D}" type="presParOf" srcId="{55F7F2A3-04C2-46C0-9D77-753974AA5EF1}" destId="{6C0062B9-C84D-49E7-B202-0E30EF2B47B1}" srcOrd="0" destOrd="0" presId="urn:microsoft.com/office/officeart/2005/8/layout/list1"/>
    <dgm:cxn modelId="{651D6C8F-C1C5-4BBA-891E-98F317673DA6}" type="presParOf" srcId="{55F7F2A3-04C2-46C0-9D77-753974AA5EF1}" destId="{00580D66-F499-474A-B205-AC53884C567A}" srcOrd="1" destOrd="0" presId="urn:microsoft.com/office/officeart/2005/8/layout/list1"/>
    <dgm:cxn modelId="{721836B0-B972-47BB-9539-4C7A120F621C}" type="presParOf" srcId="{A75D690C-7F8D-4924-A447-9AE4C27F2DA0}" destId="{15F0246E-3405-4E0D-9248-34AEC58DE431}" srcOrd="5" destOrd="0" presId="urn:microsoft.com/office/officeart/2005/8/layout/list1"/>
    <dgm:cxn modelId="{3AF1E33A-BA00-4421-B581-AC8ACEECBE19}" type="presParOf" srcId="{A75D690C-7F8D-4924-A447-9AE4C27F2DA0}" destId="{CEA6239D-1859-44C8-8CD9-01589DE31F17}" srcOrd="6" destOrd="0" presId="urn:microsoft.com/office/officeart/2005/8/layout/list1"/>
    <dgm:cxn modelId="{F759440B-8BED-4899-80E3-8016AE0924A8}" type="presParOf" srcId="{A75D690C-7F8D-4924-A447-9AE4C27F2DA0}" destId="{CBE2C2E8-3605-4813-9965-28749CBB3EF7}" srcOrd="7" destOrd="0" presId="urn:microsoft.com/office/officeart/2005/8/layout/list1"/>
    <dgm:cxn modelId="{826024B3-D49B-48DE-A38E-E9AD9CB1569C}" type="presParOf" srcId="{A75D690C-7F8D-4924-A447-9AE4C27F2DA0}" destId="{70394FE4-1CC0-4056-9025-84A857BFE4CC}" srcOrd="8" destOrd="0" presId="urn:microsoft.com/office/officeart/2005/8/layout/list1"/>
    <dgm:cxn modelId="{9D8F655D-04C7-4568-8C54-3F7B59882790}" type="presParOf" srcId="{70394FE4-1CC0-4056-9025-84A857BFE4CC}" destId="{3B7305FB-C3E9-415F-9E08-6D47EE856E62}" srcOrd="0" destOrd="0" presId="urn:microsoft.com/office/officeart/2005/8/layout/list1"/>
    <dgm:cxn modelId="{FBD8A4E6-D38C-4F43-AE55-3BDB88A29003}" type="presParOf" srcId="{70394FE4-1CC0-4056-9025-84A857BFE4CC}" destId="{728ED868-2AAC-4045-96BA-EBC02B624EBA}" srcOrd="1" destOrd="0" presId="urn:microsoft.com/office/officeart/2005/8/layout/list1"/>
    <dgm:cxn modelId="{3F4DED0E-A268-497E-BA1E-C2B0CB89712D}" type="presParOf" srcId="{A75D690C-7F8D-4924-A447-9AE4C27F2DA0}" destId="{92B418D0-C0AC-46FC-8829-80D08C1BCC7B}" srcOrd="9" destOrd="0" presId="urn:microsoft.com/office/officeart/2005/8/layout/list1"/>
    <dgm:cxn modelId="{1054D661-EBCB-46BE-86DF-B313299C7512}" type="presParOf" srcId="{A75D690C-7F8D-4924-A447-9AE4C27F2DA0}" destId="{9789A401-76CF-4B7A-B581-1813EF21F36A}" srcOrd="10" destOrd="0" presId="urn:microsoft.com/office/officeart/2005/8/layout/list1"/>
    <dgm:cxn modelId="{6AC006C0-0AFF-47FA-A7C6-2405E3169ED1}" type="presParOf" srcId="{A75D690C-7F8D-4924-A447-9AE4C27F2DA0}" destId="{01AFF30B-A37C-4ADF-BBA7-B19CDC7E93B8}" srcOrd="11" destOrd="0" presId="urn:microsoft.com/office/officeart/2005/8/layout/list1"/>
    <dgm:cxn modelId="{3ED0207A-9126-4B38-8F83-0797C056A823}" type="presParOf" srcId="{A75D690C-7F8D-4924-A447-9AE4C27F2DA0}" destId="{637B3366-B237-4C90-AAAC-2D0C39D95F97}" srcOrd="12" destOrd="0" presId="urn:microsoft.com/office/officeart/2005/8/layout/list1"/>
    <dgm:cxn modelId="{83786E5F-1CBB-44C1-8275-4FC5E3A64352}" type="presParOf" srcId="{637B3366-B237-4C90-AAAC-2D0C39D95F97}" destId="{0BD8173C-44A0-48A7-84CF-F4413345061A}" srcOrd="0" destOrd="0" presId="urn:microsoft.com/office/officeart/2005/8/layout/list1"/>
    <dgm:cxn modelId="{4C6885C6-586B-47D6-A387-387D1D811D42}" type="presParOf" srcId="{637B3366-B237-4C90-AAAC-2D0C39D95F97}" destId="{7865286D-40A1-45C1-848D-9CF0901AB6D6}" srcOrd="1" destOrd="0" presId="urn:microsoft.com/office/officeart/2005/8/layout/list1"/>
    <dgm:cxn modelId="{061E90AA-26BB-4B01-B6AF-85A17CE4AEC2}" type="presParOf" srcId="{A75D690C-7F8D-4924-A447-9AE4C27F2DA0}" destId="{45E21BEF-F305-4A69-B317-E2B87ED522A3}" srcOrd="13" destOrd="0" presId="urn:microsoft.com/office/officeart/2005/8/layout/list1"/>
    <dgm:cxn modelId="{532E1892-1694-4830-B84E-5B463FE1F9DB}" type="presParOf" srcId="{A75D690C-7F8D-4924-A447-9AE4C27F2DA0}" destId="{78BE64E4-290A-4D01-BB71-3AA3B4FAA3BF}" srcOrd="14" destOrd="0" presId="urn:microsoft.com/office/officeart/2005/8/layout/list1"/>
    <dgm:cxn modelId="{E01E6175-C6A9-4411-B325-0807FC97BABA}" type="presParOf" srcId="{A75D690C-7F8D-4924-A447-9AE4C27F2DA0}" destId="{00914942-A089-4A5A-9DA3-EEBC2BBBB68D}" srcOrd="15" destOrd="0" presId="urn:microsoft.com/office/officeart/2005/8/layout/list1"/>
    <dgm:cxn modelId="{2F3CD973-9E87-4D62-A308-8252E362DBCE}" type="presParOf" srcId="{A75D690C-7F8D-4924-A447-9AE4C27F2DA0}" destId="{73FB2FE6-EC74-475C-AD62-5CCAE1E6A8CC}" srcOrd="16" destOrd="0" presId="urn:microsoft.com/office/officeart/2005/8/layout/list1"/>
    <dgm:cxn modelId="{4D25DD0A-9671-4B1A-AD8F-8807193C349C}" type="presParOf" srcId="{73FB2FE6-EC74-475C-AD62-5CCAE1E6A8CC}" destId="{4FC120C0-A80F-4496-B941-34D1C406FC52}" srcOrd="0" destOrd="0" presId="urn:microsoft.com/office/officeart/2005/8/layout/list1"/>
    <dgm:cxn modelId="{AAD40DA7-0132-46E9-8BEF-BC05C2F60431}" type="presParOf" srcId="{73FB2FE6-EC74-475C-AD62-5CCAE1E6A8CC}" destId="{AF5762D4-10C8-47E0-9476-EAE8645A2BB2}" srcOrd="1" destOrd="0" presId="urn:microsoft.com/office/officeart/2005/8/layout/list1"/>
    <dgm:cxn modelId="{952B4E78-62CD-44FB-8623-61BCD695E718}" type="presParOf" srcId="{A75D690C-7F8D-4924-A447-9AE4C27F2DA0}" destId="{3C74FB75-C691-4259-AA56-465475C2846B}" srcOrd="17" destOrd="0" presId="urn:microsoft.com/office/officeart/2005/8/layout/list1"/>
    <dgm:cxn modelId="{597EBB5E-0E3E-4859-B82B-96CD146486B8}" type="presParOf" srcId="{A75D690C-7F8D-4924-A447-9AE4C27F2DA0}" destId="{F828F63E-5E79-44C6-8DF4-31F4FEF0DE77}"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323DF-0D01-4AC5-9DFD-24D220A7E1F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kumimoji="1" lang="ja-JP" altLang="en-US"/>
        </a:p>
      </dgm:t>
    </dgm:pt>
    <dgm:pt modelId="{88BB309B-3E15-4778-BD25-69D8F7305DED}">
      <dgm:prSet phldrT="[テキスト]" custT="1"/>
      <dgm:spPr/>
      <dgm:t>
        <a:bodyPr/>
        <a:lstStyle/>
        <a:p>
          <a:pPr algn="l"/>
          <a:r>
            <a:rPr kumimoji="1" lang="ja-JP" altLang="en-US" sz="28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①情報発信者のターゲットにされてないか？</a:t>
          </a:r>
          <a:endPar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D934FAC8-F933-433B-A67E-4F1A470C15F3}" type="parTrans" cxnId="{EA8AA6C4-4E1C-4FF6-9392-D9B0104D1AFD}">
      <dgm:prSet/>
      <dgm:spPr/>
      <dgm:t>
        <a:bodyPr/>
        <a:lstStyle/>
        <a:p>
          <a:endParaRPr kumimoji="1" lang="ja-JP" altLang="en-US" sz="2800">
            <a:solidFill>
              <a:schemeClr val="bg1"/>
            </a:solidFill>
          </a:endParaRPr>
        </a:p>
      </dgm:t>
    </dgm:pt>
    <dgm:pt modelId="{94B1F48D-6590-4357-9EE0-06F7F7E7D22F}" type="sibTrans" cxnId="{EA8AA6C4-4E1C-4FF6-9392-D9B0104D1AFD}">
      <dgm:prSet/>
      <dgm:spPr/>
      <dgm:t>
        <a:bodyPr/>
        <a:lstStyle/>
        <a:p>
          <a:endParaRPr kumimoji="1" lang="ja-JP" altLang="en-US" sz="2800">
            <a:solidFill>
              <a:schemeClr val="bg1"/>
            </a:solidFill>
          </a:endParaRPr>
        </a:p>
      </dgm:t>
    </dgm:pt>
    <dgm:pt modelId="{C84D2785-69B4-458D-9D32-6983BEB83461}">
      <dgm:prSet custT="1"/>
      <dgm:spPr/>
      <dgm:t>
        <a:bodyPr/>
        <a:lstStyle/>
        <a:p>
          <a:r>
            <a:rPr kumimoji="1" lang="ja-JP" altLang="en-US" sz="2800" b="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③なぜ、この情報が発信されたのか？</a:t>
          </a:r>
          <a:endParaRPr kumimoji="1" lang="ja-JP" altLang="en-US" sz="2800" b="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B14747E4-12FF-4D6B-B326-E6037109DD71}" type="parTrans" cxnId="{CFBBEDF1-D506-4BCB-8B67-4C33F4B99827}">
      <dgm:prSet/>
      <dgm:spPr/>
      <dgm:t>
        <a:bodyPr/>
        <a:lstStyle/>
        <a:p>
          <a:endParaRPr kumimoji="1" lang="ja-JP" altLang="en-US" sz="2800">
            <a:solidFill>
              <a:schemeClr val="bg1"/>
            </a:solidFill>
          </a:endParaRPr>
        </a:p>
      </dgm:t>
    </dgm:pt>
    <dgm:pt modelId="{0354FEFF-2369-4B10-A365-68FB4F700899}" type="sibTrans" cxnId="{CFBBEDF1-D506-4BCB-8B67-4C33F4B99827}">
      <dgm:prSet/>
      <dgm:spPr/>
      <dgm:t>
        <a:bodyPr/>
        <a:lstStyle/>
        <a:p>
          <a:endParaRPr kumimoji="1" lang="ja-JP" altLang="en-US" sz="2800">
            <a:solidFill>
              <a:schemeClr val="bg1"/>
            </a:solidFill>
          </a:endParaRPr>
        </a:p>
      </dgm:t>
    </dgm:pt>
    <dgm:pt modelId="{2C5FBA4D-3C03-4035-B606-0E1EFE7CEC3F}">
      <dgm:prSet phldrT="[テキスト]" custT="1"/>
      <dgm:spPr/>
      <dgm:t>
        <a:bodyPr/>
        <a:lstStyle/>
        <a:p>
          <a:r>
            <a:rPr kumimoji="1" lang="ja-JP" altLang="en-US" sz="28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②情報に省略されている内容はないか？</a:t>
          </a:r>
          <a:endPar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CBCFC2AB-0AC4-43A9-8438-69AA1BFA05C5}" type="sibTrans" cxnId="{D1E1243A-B3EA-4F9E-9BFC-4A878463A984}">
      <dgm:prSet/>
      <dgm:spPr/>
      <dgm:t>
        <a:bodyPr/>
        <a:lstStyle/>
        <a:p>
          <a:endParaRPr kumimoji="1" lang="ja-JP" altLang="en-US" sz="2800">
            <a:solidFill>
              <a:schemeClr val="bg1"/>
            </a:solidFill>
          </a:endParaRPr>
        </a:p>
      </dgm:t>
    </dgm:pt>
    <dgm:pt modelId="{E7E0D2A6-6B8F-4A1D-8BC6-3763782BD999}" type="parTrans" cxnId="{D1E1243A-B3EA-4F9E-9BFC-4A878463A984}">
      <dgm:prSet/>
      <dgm:spPr/>
      <dgm:t>
        <a:bodyPr/>
        <a:lstStyle/>
        <a:p>
          <a:endParaRPr kumimoji="1" lang="ja-JP" altLang="en-US" sz="2800">
            <a:solidFill>
              <a:schemeClr val="bg1"/>
            </a:solidFill>
          </a:endParaRPr>
        </a:p>
      </dgm:t>
    </dgm:pt>
    <dgm:pt modelId="{A75D690C-7F8D-4924-A447-9AE4C27F2DA0}" type="pres">
      <dgm:prSet presAssocID="{7F1323DF-0D01-4AC5-9DFD-24D220A7E1F6}" presName="linear" presStyleCnt="0">
        <dgm:presLayoutVars>
          <dgm:dir/>
          <dgm:animLvl val="lvl"/>
          <dgm:resizeHandles val="exact"/>
        </dgm:presLayoutVars>
      </dgm:prSet>
      <dgm:spPr/>
      <dgm:t>
        <a:bodyPr/>
        <a:lstStyle/>
        <a:p>
          <a:endParaRPr kumimoji="1" lang="ja-JP" altLang="en-US"/>
        </a:p>
      </dgm:t>
    </dgm:pt>
    <dgm:pt modelId="{D72C702E-7F39-49F1-B6DE-DB8E4E116298}" type="pres">
      <dgm:prSet presAssocID="{88BB309B-3E15-4778-BD25-69D8F7305DED}" presName="parentLin" presStyleCnt="0"/>
      <dgm:spPr/>
    </dgm:pt>
    <dgm:pt modelId="{41E53E45-D778-47FA-9B66-CC5B0594ABBC}" type="pres">
      <dgm:prSet presAssocID="{88BB309B-3E15-4778-BD25-69D8F7305DED}" presName="parentLeftMargin" presStyleLbl="node1" presStyleIdx="0" presStyleCnt="3"/>
      <dgm:spPr/>
      <dgm:t>
        <a:bodyPr/>
        <a:lstStyle/>
        <a:p>
          <a:endParaRPr kumimoji="1" lang="ja-JP" altLang="en-US"/>
        </a:p>
      </dgm:t>
    </dgm:pt>
    <dgm:pt modelId="{F0D21BDE-BFBA-411F-9597-35EED3635CFE}" type="pres">
      <dgm:prSet presAssocID="{88BB309B-3E15-4778-BD25-69D8F7305DED}" presName="parentText" presStyleLbl="node1" presStyleIdx="0" presStyleCnt="3" custScaleX="156893" custScaleY="289634" custLinFactNeighborX="-51441" custLinFactNeighborY="11788">
        <dgm:presLayoutVars>
          <dgm:chMax val="0"/>
          <dgm:bulletEnabled val="1"/>
        </dgm:presLayoutVars>
      </dgm:prSet>
      <dgm:spPr/>
      <dgm:t>
        <a:bodyPr/>
        <a:lstStyle/>
        <a:p>
          <a:endParaRPr kumimoji="1" lang="ja-JP" altLang="en-US"/>
        </a:p>
      </dgm:t>
    </dgm:pt>
    <dgm:pt modelId="{982A7CEC-875C-487C-AD77-1230B6CD5A7C}" type="pres">
      <dgm:prSet presAssocID="{88BB309B-3E15-4778-BD25-69D8F7305DED}" presName="negativeSpace" presStyleCnt="0"/>
      <dgm:spPr/>
    </dgm:pt>
    <dgm:pt modelId="{9EA77CD9-B448-4B84-B9FF-28608AB68617}" type="pres">
      <dgm:prSet presAssocID="{88BB309B-3E15-4778-BD25-69D8F7305DED}" presName="childText" presStyleLbl="conFgAcc1" presStyleIdx="0" presStyleCnt="3" custScaleX="100000" custScaleY="428571" custLinFactNeighborY="-4139">
        <dgm:presLayoutVars>
          <dgm:bulletEnabled val="1"/>
        </dgm:presLayoutVars>
      </dgm:prSet>
      <dgm:spPr/>
      <dgm:t>
        <a:bodyPr/>
        <a:lstStyle/>
        <a:p>
          <a:endParaRPr kumimoji="1" lang="ja-JP" altLang="en-US"/>
        </a:p>
      </dgm:t>
    </dgm:pt>
    <dgm:pt modelId="{52141CA3-6F72-4F97-ACA3-3059698B221A}" type="pres">
      <dgm:prSet presAssocID="{94B1F48D-6590-4357-9EE0-06F7F7E7D22F}" presName="spaceBetweenRectangles" presStyleCnt="0"/>
      <dgm:spPr/>
    </dgm:pt>
    <dgm:pt modelId="{55F7F2A3-04C2-46C0-9D77-753974AA5EF1}" type="pres">
      <dgm:prSet presAssocID="{2C5FBA4D-3C03-4035-B606-0E1EFE7CEC3F}" presName="parentLin" presStyleCnt="0"/>
      <dgm:spPr/>
    </dgm:pt>
    <dgm:pt modelId="{6C0062B9-C84D-49E7-B202-0E30EF2B47B1}" type="pres">
      <dgm:prSet presAssocID="{2C5FBA4D-3C03-4035-B606-0E1EFE7CEC3F}" presName="parentLeftMargin" presStyleLbl="node1" presStyleIdx="0" presStyleCnt="3"/>
      <dgm:spPr/>
      <dgm:t>
        <a:bodyPr/>
        <a:lstStyle/>
        <a:p>
          <a:endParaRPr kumimoji="1" lang="ja-JP" altLang="en-US"/>
        </a:p>
      </dgm:t>
    </dgm:pt>
    <dgm:pt modelId="{00580D66-F499-474A-B205-AC53884C567A}" type="pres">
      <dgm:prSet presAssocID="{2C5FBA4D-3C03-4035-B606-0E1EFE7CEC3F}" presName="parentText" presStyleLbl="node1" presStyleIdx="1" presStyleCnt="3" custScaleX="147695" custScaleY="289634" custLinFactNeighborX="-54167" custLinFactNeighborY="36827">
        <dgm:presLayoutVars>
          <dgm:chMax val="0"/>
          <dgm:bulletEnabled val="1"/>
        </dgm:presLayoutVars>
      </dgm:prSet>
      <dgm:spPr/>
      <dgm:t>
        <a:bodyPr/>
        <a:lstStyle/>
        <a:p>
          <a:endParaRPr kumimoji="1" lang="ja-JP" altLang="en-US"/>
        </a:p>
      </dgm:t>
    </dgm:pt>
    <dgm:pt modelId="{15F0246E-3405-4E0D-9248-34AEC58DE431}" type="pres">
      <dgm:prSet presAssocID="{2C5FBA4D-3C03-4035-B606-0E1EFE7CEC3F}" presName="negativeSpace" presStyleCnt="0"/>
      <dgm:spPr/>
    </dgm:pt>
    <dgm:pt modelId="{CEA6239D-1859-44C8-8CD9-01589DE31F17}" type="pres">
      <dgm:prSet presAssocID="{2C5FBA4D-3C03-4035-B606-0E1EFE7CEC3F}" presName="childText" presStyleLbl="conFgAcc1" presStyleIdx="1" presStyleCnt="3" custScaleY="428571" custLinFactY="27085" custLinFactNeighborX="274" custLinFactNeighborY="100000">
        <dgm:presLayoutVars>
          <dgm:bulletEnabled val="1"/>
        </dgm:presLayoutVars>
      </dgm:prSet>
      <dgm:spPr/>
    </dgm:pt>
    <dgm:pt modelId="{CBE2C2E8-3605-4813-9965-28749CBB3EF7}" type="pres">
      <dgm:prSet presAssocID="{CBCFC2AB-0AC4-43A9-8438-69AA1BFA05C5}" presName="spaceBetweenRectangles" presStyleCnt="0"/>
      <dgm:spPr/>
    </dgm:pt>
    <dgm:pt modelId="{70394FE4-1CC0-4056-9025-84A857BFE4CC}" type="pres">
      <dgm:prSet presAssocID="{C84D2785-69B4-458D-9D32-6983BEB83461}" presName="parentLin" presStyleCnt="0"/>
      <dgm:spPr/>
    </dgm:pt>
    <dgm:pt modelId="{3B7305FB-C3E9-415F-9E08-6D47EE856E62}" type="pres">
      <dgm:prSet presAssocID="{C84D2785-69B4-458D-9D32-6983BEB83461}" presName="parentLeftMargin" presStyleLbl="node1" presStyleIdx="1" presStyleCnt="3"/>
      <dgm:spPr/>
      <dgm:t>
        <a:bodyPr/>
        <a:lstStyle/>
        <a:p>
          <a:endParaRPr kumimoji="1" lang="ja-JP" altLang="en-US"/>
        </a:p>
      </dgm:t>
    </dgm:pt>
    <dgm:pt modelId="{728ED868-2AAC-4045-96BA-EBC02B624EBA}" type="pres">
      <dgm:prSet presAssocID="{C84D2785-69B4-458D-9D32-6983BEB83461}" presName="parentText" presStyleLbl="node1" presStyleIdx="2" presStyleCnt="3" custScaleX="139709" custScaleY="289634" custLinFactNeighborX="-56560" custLinFactNeighborY="63744">
        <dgm:presLayoutVars>
          <dgm:chMax val="0"/>
          <dgm:bulletEnabled val="1"/>
        </dgm:presLayoutVars>
      </dgm:prSet>
      <dgm:spPr/>
      <dgm:t>
        <a:bodyPr/>
        <a:lstStyle/>
        <a:p>
          <a:endParaRPr kumimoji="1" lang="ja-JP" altLang="en-US"/>
        </a:p>
      </dgm:t>
    </dgm:pt>
    <dgm:pt modelId="{92B418D0-C0AC-46FC-8829-80D08C1BCC7B}" type="pres">
      <dgm:prSet presAssocID="{C84D2785-69B4-458D-9D32-6983BEB83461}" presName="negativeSpace" presStyleCnt="0"/>
      <dgm:spPr/>
    </dgm:pt>
    <dgm:pt modelId="{9789A401-76CF-4B7A-B581-1813EF21F36A}" type="pres">
      <dgm:prSet presAssocID="{C84D2785-69B4-458D-9D32-6983BEB83461}" presName="childText" presStyleLbl="conFgAcc1" presStyleIdx="2" presStyleCnt="3" custScaleY="428571" custLinFactY="9819" custLinFactNeighborX="266" custLinFactNeighborY="100000">
        <dgm:presLayoutVars>
          <dgm:bulletEnabled val="1"/>
        </dgm:presLayoutVars>
      </dgm:prSet>
      <dgm:spPr/>
    </dgm:pt>
  </dgm:ptLst>
  <dgm:cxnLst>
    <dgm:cxn modelId="{19D797A0-2980-4B60-A5FE-53B99DFED55C}" type="presOf" srcId="{C84D2785-69B4-458D-9D32-6983BEB83461}" destId="{728ED868-2AAC-4045-96BA-EBC02B624EBA}" srcOrd="1" destOrd="0" presId="urn:microsoft.com/office/officeart/2005/8/layout/list1"/>
    <dgm:cxn modelId="{077C8CBB-79E2-4B49-8767-F0BD08812A50}" type="presOf" srcId="{2C5FBA4D-3C03-4035-B606-0E1EFE7CEC3F}" destId="{6C0062B9-C84D-49E7-B202-0E30EF2B47B1}" srcOrd="0" destOrd="0" presId="urn:microsoft.com/office/officeart/2005/8/layout/list1"/>
    <dgm:cxn modelId="{DD05F17F-2E34-4998-9A23-BDAB71F5B857}" type="presOf" srcId="{C84D2785-69B4-458D-9D32-6983BEB83461}" destId="{3B7305FB-C3E9-415F-9E08-6D47EE856E62}" srcOrd="0" destOrd="0" presId="urn:microsoft.com/office/officeart/2005/8/layout/list1"/>
    <dgm:cxn modelId="{EA8AA6C4-4E1C-4FF6-9392-D9B0104D1AFD}" srcId="{7F1323DF-0D01-4AC5-9DFD-24D220A7E1F6}" destId="{88BB309B-3E15-4778-BD25-69D8F7305DED}" srcOrd="0" destOrd="0" parTransId="{D934FAC8-F933-433B-A67E-4F1A470C15F3}" sibTransId="{94B1F48D-6590-4357-9EE0-06F7F7E7D22F}"/>
    <dgm:cxn modelId="{5E054339-34F2-4740-979D-DFFD1B16BACF}" type="presOf" srcId="{88BB309B-3E15-4778-BD25-69D8F7305DED}" destId="{41E53E45-D778-47FA-9B66-CC5B0594ABBC}" srcOrd="0" destOrd="0" presId="urn:microsoft.com/office/officeart/2005/8/layout/list1"/>
    <dgm:cxn modelId="{F216853C-32CA-44F1-8317-E78558FFF99C}" type="presOf" srcId="{88BB309B-3E15-4778-BD25-69D8F7305DED}" destId="{F0D21BDE-BFBA-411F-9597-35EED3635CFE}" srcOrd="1" destOrd="0" presId="urn:microsoft.com/office/officeart/2005/8/layout/list1"/>
    <dgm:cxn modelId="{AC300785-0D5D-46D9-9D8E-C14AF257CDFB}" type="presOf" srcId="{2C5FBA4D-3C03-4035-B606-0E1EFE7CEC3F}" destId="{00580D66-F499-474A-B205-AC53884C567A}" srcOrd="1" destOrd="0" presId="urn:microsoft.com/office/officeart/2005/8/layout/list1"/>
    <dgm:cxn modelId="{3AE90C57-03ED-4177-941C-0AC6CF5D2470}" type="presOf" srcId="{7F1323DF-0D01-4AC5-9DFD-24D220A7E1F6}" destId="{A75D690C-7F8D-4924-A447-9AE4C27F2DA0}" srcOrd="0" destOrd="0" presId="urn:microsoft.com/office/officeart/2005/8/layout/list1"/>
    <dgm:cxn modelId="{CFBBEDF1-D506-4BCB-8B67-4C33F4B99827}" srcId="{7F1323DF-0D01-4AC5-9DFD-24D220A7E1F6}" destId="{C84D2785-69B4-458D-9D32-6983BEB83461}" srcOrd="2" destOrd="0" parTransId="{B14747E4-12FF-4D6B-B326-E6037109DD71}" sibTransId="{0354FEFF-2369-4B10-A365-68FB4F700899}"/>
    <dgm:cxn modelId="{D1E1243A-B3EA-4F9E-9BFC-4A878463A984}" srcId="{7F1323DF-0D01-4AC5-9DFD-24D220A7E1F6}" destId="{2C5FBA4D-3C03-4035-B606-0E1EFE7CEC3F}" srcOrd="1" destOrd="0" parTransId="{E7E0D2A6-6B8F-4A1D-8BC6-3763782BD999}" sibTransId="{CBCFC2AB-0AC4-43A9-8438-69AA1BFA05C5}"/>
    <dgm:cxn modelId="{47179C3F-A0E5-4FE9-8E29-259FE515B405}" type="presParOf" srcId="{A75D690C-7F8D-4924-A447-9AE4C27F2DA0}" destId="{D72C702E-7F39-49F1-B6DE-DB8E4E116298}" srcOrd="0" destOrd="0" presId="urn:microsoft.com/office/officeart/2005/8/layout/list1"/>
    <dgm:cxn modelId="{8133B4EB-6610-4FFD-AC48-AB9B02219693}" type="presParOf" srcId="{D72C702E-7F39-49F1-B6DE-DB8E4E116298}" destId="{41E53E45-D778-47FA-9B66-CC5B0594ABBC}" srcOrd="0" destOrd="0" presId="urn:microsoft.com/office/officeart/2005/8/layout/list1"/>
    <dgm:cxn modelId="{50080C06-A342-4168-B93C-39F3EB6FBCD3}" type="presParOf" srcId="{D72C702E-7F39-49F1-B6DE-DB8E4E116298}" destId="{F0D21BDE-BFBA-411F-9597-35EED3635CFE}" srcOrd="1" destOrd="0" presId="urn:microsoft.com/office/officeart/2005/8/layout/list1"/>
    <dgm:cxn modelId="{FC8FA1AA-346F-4D6A-BD47-57F8FE2CB5AB}" type="presParOf" srcId="{A75D690C-7F8D-4924-A447-9AE4C27F2DA0}" destId="{982A7CEC-875C-487C-AD77-1230B6CD5A7C}" srcOrd="1" destOrd="0" presId="urn:microsoft.com/office/officeart/2005/8/layout/list1"/>
    <dgm:cxn modelId="{CFF021A7-D43A-40C4-9D4D-66306ABE38F9}" type="presParOf" srcId="{A75D690C-7F8D-4924-A447-9AE4C27F2DA0}" destId="{9EA77CD9-B448-4B84-B9FF-28608AB68617}" srcOrd="2" destOrd="0" presId="urn:microsoft.com/office/officeart/2005/8/layout/list1"/>
    <dgm:cxn modelId="{D0EB8079-B880-4CDB-AB9E-423A3EC1E443}" type="presParOf" srcId="{A75D690C-7F8D-4924-A447-9AE4C27F2DA0}" destId="{52141CA3-6F72-4F97-ACA3-3059698B221A}" srcOrd="3" destOrd="0" presId="urn:microsoft.com/office/officeart/2005/8/layout/list1"/>
    <dgm:cxn modelId="{49D5E30C-9E4E-4A7A-B003-D2A49B930801}" type="presParOf" srcId="{A75D690C-7F8D-4924-A447-9AE4C27F2DA0}" destId="{55F7F2A3-04C2-46C0-9D77-753974AA5EF1}" srcOrd="4" destOrd="0" presId="urn:microsoft.com/office/officeart/2005/8/layout/list1"/>
    <dgm:cxn modelId="{C299C123-0D43-4C4E-BB00-D4A6804E8351}" type="presParOf" srcId="{55F7F2A3-04C2-46C0-9D77-753974AA5EF1}" destId="{6C0062B9-C84D-49E7-B202-0E30EF2B47B1}" srcOrd="0" destOrd="0" presId="urn:microsoft.com/office/officeart/2005/8/layout/list1"/>
    <dgm:cxn modelId="{B4C06C95-5971-47D2-9AB8-210867C9EF7D}" type="presParOf" srcId="{55F7F2A3-04C2-46C0-9D77-753974AA5EF1}" destId="{00580D66-F499-474A-B205-AC53884C567A}" srcOrd="1" destOrd="0" presId="urn:microsoft.com/office/officeart/2005/8/layout/list1"/>
    <dgm:cxn modelId="{1AC3978D-EEB0-47D9-A93A-2B197390C5AD}" type="presParOf" srcId="{A75D690C-7F8D-4924-A447-9AE4C27F2DA0}" destId="{15F0246E-3405-4E0D-9248-34AEC58DE431}" srcOrd="5" destOrd="0" presId="urn:microsoft.com/office/officeart/2005/8/layout/list1"/>
    <dgm:cxn modelId="{B5E3E714-B68E-4445-843E-CE698AF1F5F7}" type="presParOf" srcId="{A75D690C-7F8D-4924-A447-9AE4C27F2DA0}" destId="{CEA6239D-1859-44C8-8CD9-01589DE31F17}" srcOrd="6" destOrd="0" presId="urn:microsoft.com/office/officeart/2005/8/layout/list1"/>
    <dgm:cxn modelId="{CBA1B28C-6F6D-478C-9400-48EF381A2840}" type="presParOf" srcId="{A75D690C-7F8D-4924-A447-9AE4C27F2DA0}" destId="{CBE2C2E8-3605-4813-9965-28749CBB3EF7}" srcOrd="7" destOrd="0" presId="urn:microsoft.com/office/officeart/2005/8/layout/list1"/>
    <dgm:cxn modelId="{7CA337CA-C2CA-4902-8654-90354975BDE5}" type="presParOf" srcId="{A75D690C-7F8D-4924-A447-9AE4C27F2DA0}" destId="{70394FE4-1CC0-4056-9025-84A857BFE4CC}" srcOrd="8" destOrd="0" presId="urn:microsoft.com/office/officeart/2005/8/layout/list1"/>
    <dgm:cxn modelId="{BD95C105-D98A-40C1-A54D-EBE019BA9C23}" type="presParOf" srcId="{70394FE4-1CC0-4056-9025-84A857BFE4CC}" destId="{3B7305FB-C3E9-415F-9E08-6D47EE856E62}" srcOrd="0" destOrd="0" presId="urn:microsoft.com/office/officeart/2005/8/layout/list1"/>
    <dgm:cxn modelId="{4A1D3488-B932-4FB5-8D2E-11CEAB37E208}" type="presParOf" srcId="{70394FE4-1CC0-4056-9025-84A857BFE4CC}" destId="{728ED868-2AAC-4045-96BA-EBC02B624EBA}" srcOrd="1" destOrd="0" presId="urn:microsoft.com/office/officeart/2005/8/layout/list1"/>
    <dgm:cxn modelId="{31AF4F07-3FF5-453A-BA0B-51501896DA75}" type="presParOf" srcId="{A75D690C-7F8D-4924-A447-9AE4C27F2DA0}" destId="{92B418D0-C0AC-46FC-8829-80D08C1BCC7B}" srcOrd="9" destOrd="0" presId="urn:microsoft.com/office/officeart/2005/8/layout/list1"/>
    <dgm:cxn modelId="{46AB4604-E727-42AC-80CB-3F23D67FFDCB}" type="presParOf" srcId="{A75D690C-7F8D-4924-A447-9AE4C27F2DA0}" destId="{9789A401-76CF-4B7A-B581-1813EF21F36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277631" cy="336951"/>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531" y="3"/>
            <a:ext cx="4277630" cy="336951"/>
          </a:xfrm>
          <a:prstGeom prst="rect">
            <a:avLst/>
          </a:prstGeom>
        </p:spPr>
        <p:txBody>
          <a:bodyPr vert="horz" lIns="91427" tIns="45714" rIns="91427" bIns="45714" rtlCol="0"/>
          <a:lstStyle>
            <a:lvl1pPr algn="r">
              <a:defRPr sz="1200"/>
            </a:lvl1pPr>
          </a:lstStyle>
          <a:p>
            <a:fld id="{399DBB1A-AACA-49D5-8793-4AFC709B1295}" type="datetimeFigureOut">
              <a:rPr kumimoji="1" lang="ja-JP" altLang="en-US" smtClean="0"/>
              <a:t>2015/3/11</a:t>
            </a:fld>
            <a:endParaRPr kumimoji="1" lang="ja-JP" altLang="en-US"/>
          </a:p>
        </p:txBody>
      </p:sp>
      <p:sp>
        <p:nvSpPr>
          <p:cNvPr id="4" name="フッター プレースホルダー 3"/>
          <p:cNvSpPr>
            <a:spLocks noGrp="1"/>
          </p:cNvSpPr>
          <p:nvPr>
            <p:ph type="ftr" sz="quarter" idx="2"/>
          </p:nvPr>
        </p:nvSpPr>
        <p:spPr>
          <a:xfrm>
            <a:off x="4" y="6397729"/>
            <a:ext cx="4277631" cy="336950"/>
          </a:xfrm>
          <a:prstGeom prst="rect">
            <a:avLst/>
          </a:prstGeom>
        </p:spPr>
        <p:txBody>
          <a:bodyPr vert="horz" lIns="91427" tIns="45714" rIns="91427"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531" y="6397729"/>
            <a:ext cx="4277630" cy="336950"/>
          </a:xfrm>
          <a:prstGeom prst="rect">
            <a:avLst/>
          </a:prstGeom>
        </p:spPr>
        <p:txBody>
          <a:bodyPr vert="horz" lIns="91427" tIns="45714" rIns="91427" bIns="45714" rtlCol="0" anchor="b"/>
          <a:lstStyle>
            <a:lvl1pPr algn="r">
              <a:defRPr sz="1200"/>
            </a:lvl1pPr>
          </a:lstStyle>
          <a:p>
            <a:fld id="{8841E3ED-279F-4DC2-8895-BEF9D33BF1AB}" type="slidenum">
              <a:rPr kumimoji="1" lang="ja-JP" altLang="en-US" smtClean="0"/>
              <a:t>‹#›</a:t>
            </a:fld>
            <a:endParaRPr kumimoji="1" lang="ja-JP" altLang="en-US"/>
          </a:p>
        </p:txBody>
      </p:sp>
    </p:spTree>
    <p:extLst>
      <p:ext uri="{BB962C8B-B14F-4D97-AF65-F5344CB8AC3E}">
        <p14:creationId xmlns:p14="http://schemas.microsoft.com/office/powerpoint/2010/main" val="28806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4276779" cy="336788"/>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0429" y="1"/>
            <a:ext cx="4276779" cy="336788"/>
          </a:xfrm>
          <a:prstGeom prst="rect">
            <a:avLst/>
          </a:prstGeom>
        </p:spPr>
        <p:txBody>
          <a:bodyPr vert="horz" lIns="91427" tIns="45714" rIns="91427" bIns="45714" rtlCol="0"/>
          <a:lstStyle>
            <a:lvl1pPr algn="r">
              <a:defRPr sz="1200"/>
            </a:lvl1pPr>
          </a:lstStyle>
          <a:p>
            <a:fld id="{F881C301-174C-4537-8BFC-0BF78AF5BAA1}" type="datetimeFigureOut">
              <a:rPr kumimoji="1" lang="ja-JP" altLang="en-US" smtClean="0"/>
              <a:t>2015/3/11</a:t>
            </a:fld>
            <a:endParaRPr kumimoji="1" lang="ja-JP" altLang="en-US"/>
          </a:p>
        </p:txBody>
      </p:sp>
      <p:sp>
        <p:nvSpPr>
          <p:cNvPr id="4" name="スライド イメージ プレースホルダー 3"/>
          <p:cNvSpPr>
            <a:spLocks noGrp="1" noRot="1" noChangeAspect="1"/>
          </p:cNvSpPr>
          <p:nvPr>
            <p:ph type="sldImg" idx="2"/>
          </p:nvPr>
        </p:nvSpPr>
        <p:spPr>
          <a:xfrm>
            <a:off x="3249613" y="504825"/>
            <a:ext cx="3370262" cy="2527300"/>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986950" y="3199487"/>
            <a:ext cx="7895590" cy="3031094"/>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6397806"/>
            <a:ext cx="4276779" cy="336788"/>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0429" y="6397806"/>
            <a:ext cx="4276779" cy="336788"/>
          </a:xfrm>
          <a:prstGeom prst="rect">
            <a:avLst/>
          </a:prstGeom>
        </p:spPr>
        <p:txBody>
          <a:bodyPr vert="horz" lIns="91427" tIns="45714" rIns="91427" bIns="45714" rtlCol="0" anchor="b"/>
          <a:lstStyle>
            <a:lvl1pPr algn="r">
              <a:defRPr sz="1200"/>
            </a:lvl1pPr>
          </a:lstStyle>
          <a:p>
            <a:fld id="{FF287CCC-FE16-4EFC-B60A-9F5EB7AEAC27}" type="slidenum">
              <a:rPr kumimoji="1" lang="ja-JP" altLang="en-US" smtClean="0"/>
              <a:t>‹#›</a:t>
            </a:fld>
            <a:endParaRPr kumimoji="1" lang="ja-JP" altLang="en-US"/>
          </a:p>
        </p:txBody>
      </p:sp>
    </p:spTree>
    <p:extLst>
      <p:ext uri="{BB962C8B-B14F-4D97-AF65-F5344CB8AC3E}">
        <p14:creationId xmlns:p14="http://schemas.microsoft.com/office/powerpoint/2010/main" val="4294403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今日は「</a:t>
            </a:r>
            <a:r>
              <a:rPr kumimoji="1" lang="en-US" altLang="ja-JP" dirty="0" smtClean="0"/>
              <a:t>STOP! </a:t>
            </a:r>
            <a:r>
              <a:rPr kumimoji="1" lang="ja-JP" altLang="en-US" dirty="0" smtClean="0"/>
              <a:t>危険ドラッグ」と題して、重篤な事件事故によって社会問題ともなっている「危険ドラッグ」について薬剤師の視点で皆さんにお話ししようと思います。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a:t>
            </a:fld>
            <a:endParaRPr kumimoji="1" lang="ja-JP" altLang="en-US"/>
          </a:p>
        </p:txBody>
      </p:sp>
    </p:spTree>
    <p:extLst>
      <p:ext uri="{BB962C8B-B14F-4D97-AF65-F5344CB8AC3E}">
        <p14:creationId xmlns:p14="http://schemas.microsoft.com/office/powerpoint/2010/main" val="78246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大麻はその成分である</a:t>
            </a:r>
            <a:r>
              <a:rPr kumimoji="1" lang="en-US" altLang="ja-JP" dirty="0" smtClean="0"/>
              <a:t>THC</a:t>
            </a:r>
            <a:r>
              <a:rPr kumimoji="1" lang="ja-JP" altLang="en-US" dirty="0" smtClean="0"/>
              <a:t>が中枢作用が持続的で精神障害を誘発するとされ、法律（大麻取締法）で禁止されていますが、危険ドラッグに大麻が混ぜられている場合もあります。</a:t>
            </a:r>
            <a:endParaRPr kumimoji="1" lang="en-US" altLang="ja-JP" dirty="0" smtClean="0"/>
          </a:p>
          <a:p>
            <a:r>
              <a:rPr kumimoji="1" lang="ja-JP" altLang="en-US" dirty="0" smtClean="0"/>
              <a:t>なお、種子についても大麻（マリファナ）栽培免許を所持しない者が発芽させると犯罪となり罰則が科せられます。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10</a:t>
            </a:fld>
            <a:endParaRPr kumimoji="1" lang="ja-JP" altLang="en-US"/>
          </a:p>
        </p:txBody>
      </p:sp>
    </p:spTree>
    <p:extLst>
      <p:ext uri="{BB962C8B-B14F-4D97-AF65-F5344CB8AC3E}">
        <p14:creationId xmlns:p14="http://schemas.microsoft.com/office/powerpoint/2010/main" val="246912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大麻については世界を見渡すと医療用大麻が合法化されている国も一部にありますが、日本を含め多くの国で非合法とされています。</a:t>
            </a:r>
            <a:endParaRPr kumimoji="1" lang="en-US" altLang="ja-JP" dirty="0" smtClean="0"/>
          </a:p>
          <a:p>
            <a:r>
              <a:rPr kumimoji="1" lang="ja-JP" altLang="en-US" dirty="0" smtClean="0"/>
              <a:t>先にお話ししたように日本での刑罰に比べ、重い刑罰を科す国が多くあり、最悪の結果も覚悟する必要があるのを知っておいて下さい。</a:t>
            </a:r>
          </a:p>
          <a:p>
            <a:r>
              <a:rPr kumimoji="1" lang="ja-JP" altLang="en-US" dirty="0" smtClean="0"/>
              <a:t>さらに、日本人として注意していただきたいのは、国外犯処罰規定といって、平成</a:t>
            </a:r>
            <a:r>
              <a:rPr kumimoji="1" lang="en-US" altLang="ja-JP" dirty="0" smtClean="0"/>
              <a:t>3</a:t>
            </a:r>
            <a:r>
              <a:rPr kumimoji="1" lang="ja-JP" altLang="en-US" dirty="0" smtClean="0"/>
              <a:t>年、大麻取締法の改正が行われ、日本国外にて　大麻輸出入・栽培・譲渡し・譲受け・所持等の行為を行った者についても、日本の法律による処罰対象と（</a:t>
            </a:r>
            <a:r>
              <a:rPr kumimoji="1" lang="en-US" altLang="ja-JP" dirty="0" smtClean="0"/>
              <a:t>24</a:t>
            </a:r>
            <a:r>
              <a:rPr kumimoji="1" lang="ja-JP" altLang="en-US" dirty="0" smtClean="0"/>
              <a:t>条の</a:t>
            </a:r>
            <a:r>
              <a:rPr kumimoji="1" lang="en-US" altLang="ja-JP" dirty="0" smtClean="0"/>
              <a:t>8</a:t>
            </a:r>
            <a:r>
              <a:rPr kumimoji="1" lang="ja-JP" altLang="en-US" dirty="0" smtClean="0"/>
              <a:t>）なっていることもしっかり知っておいて下さい。</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11</a:t>
            </a:fld>
            <a:endParaRPr kumimoji="1" lang="ja-JP" altLang="en-US"/>
          </a:p>
        </p:txBody>
      </p:sp>
    </p:spTree>
    <p:extLst>
      <p:ext uri="{BB962C8B-B14F-4D97-AF65-F5344CB8AC3E}">
        <p14:creationId xmlns:p14="http://schemas.microsoft.com/office/powerpoint/2010/main" val="312284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3315">
              <a:defRPr kumimoji="1">
                <a:solidFill>
                  <a:schemeClr val="tx1"/>
                </a:solidFill>
                <a:latin typeface="Calibri" panose="020F0502020204030204" pitchFamily="34" charset="0"/>
                <a:ea typeface="ＭＳ Ｐゴシック" panose="020B0600070205080204" pitchFamily="50" charset="-128"/>
              </a:defRPr>
            </a:lvl1pPr>
            <a:lvl2pPr marL="774589" indent="-296821" defTabSz="1033315">
              <a:defRPr kumimoji="1">
                <a:solidFill>
                  <a:schemeClr val="tx1"/>
                </a:solidFill>
                <a:latin typeface="Calibri" panose="020F0502020204030204" pitchFamily="34" charset="0"/>
                <a:ea typeface="ＭＳ Ｐゴシック" panose="020B0600070205080204" pitchFamily="50" charset="-128"/>
              </a:defRPr>
            </a:lvl2pPr>
            <a:lvl3pPr marL="1192041" indent="-238091" defTabSz="1033315">
              <a:defRPr kumimoji="1">
                <a:solidFill>
                  <a:schemeClr val="tx1"/>
                </a:solidFill>
                <a:latin typeface="Calibri" panose="020F0502020204030204" pitchFamily="34" charset="0"/>
                <a:ea typeface="ＭＳ Ｐゴシック" panose="020B0600070205080204" pitchFamily="50" charset="-128"/>
              </a:defRPr>
            </a:lvl3pPr>
            <a:lvl4pPr marL="1669809" indent="-238091" defTabSz="1033315">
              <a:defRPr kumimoji="1">
                <a:solidFill>
                  <a:schemeClr val="tx1"/>
                </a:solidFill>
                <a:latin typeface="Calibri" panose="020F0502020204030204" pitchFamily="34" charset="0"/>
                <a:ea typeface="ＭＳ Ｐゴシック" panose="020B0600070205080204" pitchFamily="50" charset="-128"/>
              </a:defRPr>
            </a:lvl4pPr>
            <a:lvl5pPr marL="2145991" indent="-238091" defTabSz="1033315">
              <a:defRPr kumimoji="1">
                <a:solidFill>
                  <a:schemeClr val="tx1"/>
                </a:solidFill>
                <a:latin typeface="Calibri" panose="020F0502020204030204" pitchFamily="34" charset="0"/>
                <a:ea typeface="ＭＳ Ｐゴシック" panose="020B0600070205080204" pitchFamily="50" charset="-128"/>
              </a:defRPr>
            </a:lvl5pPr>
            <a:lvl6pPr marL="2603125"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60260"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517393"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74527"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30E88F6-3886-47D0-8E73-6BFD2C692F88}" type="slidenum">
              <a:rPr lang="ja-JP" altLang="en-US" sz="1400">
                <a:latin typeface="Arial" panose="020B0604020202020204" pitchFamily="34" charset="0"/>
              </a:rPr>
              <a:pPr fontAlgn="base">
                <a:spcBef>
                  <a:spcPct val="0"/>
                </a:spcBef>
                <a:spcAft>
                  <a:spcPct val="0"/>
                </a:spcAft>
              </a:pPr>
              <a:t>12</a:t>
            </a:fld>
            <a:endParaRPr lang="en-US" altLang="ja-JP" sz="1400">
              <a:latin typeface="Arial" panose="020B0604020202020204" pitchFamily="34" charset="0"/>
            </a:endParaRPr>
          </a:p>
        </p:txBody>
      </p:sp>
      <p:sp>
        <p:nvSpPr>
          <p:cNvPr id="240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4" name="Rectangle 3"/>
          <p:cNvSpPr>
            <a:spLocks noGrp="1" noChangeArrowheads="1"/>
          </p:cNvSpPr>
          <p:nvPr>
            <p:ph type="body" idx="1"/>
          </p:nvPr>
        </p:nvSpPr>
        <p:spPr bwMode="auto">
          <a:xfrm>
            <a:off x="1384009" y="3317503"/>
            <a:ext cx="7634140" cy="3143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他にも、幻覚や興奮作用を示す成分を含む植物やその種子そのものを危険ドラッグとするものがあり、その昔「神霊」や「祖先の霊」などと心を通わせる儀式に使われていた歴史を持っています。</a:t>
            </a:r>
          </a:p>
          <a:p>
            <a:pPr eaLnBrk="1" hangingPunct="1">
              <a:spcBef>
                <a:spcPct val="0"/>
              </a:spcBef>
            </a:pPr>
            <a:r>
              <a:rPr lang="ja-JP" altLang="en-US" dirty="0" smtClean="0"/>
              <a:t>画面は経口用とスモーク用で区別した植物ドラッグの例です。</a:t>
            </a:r>
          </a:p>
          <a:p>
            <a:pPr eaLnBrk="1" hangingPunct="1">
              <a:spcBef>
                <a:spcPct val="0"/>
              </a:spcBef>
            </a:pPr>
            <a:endParaRPr lang="ja-JP" altLang="en-US" dirty="0" smtClean="0"/>
          </a:p>
        </p:txBody>
      </p:sp>
    </p:spTree>
    <p:extLst>
      <p:ext uri="{BB962C8B-B14F-4D97-AF65-F5344CB8AC3E}">
        <p14:creationId xmlns:p14="http://schemas.microsoft.com/office/powerpoint/2010/main" val="4078200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3315">
              <a:defRPr kumimoji="1">
                <a:solidFill>
                  <a:schemeClr val="tx1"/>
                </a:solidFill>
                <a:latin typeface="Calibri" panose="020F0502020204030204" pitchFamily="34" charset="0"/>
                <a:ea typeface="ＭＳ Ｐゴシック" panose="020B0600070205080204" pitchFamily="50" charset="-128"/>
              </a:defRPr>
            </a:lvl1pPr>
            <a:lvl2pPr marL="774589" indent="-296821" defTabSz="1033315">
              <a:defRPr kumimoji="1">
                <a:solidFill>
                  <a:schemeClr val="tx1"/>
                </a:solidFill>
                <a:latin typeface="Calibri" panose="020F0502020204030204" pitchFamily="34" charset="0"/>
                <a:ea typeface="ＭＳ Ｐゴシック" panose="020B0600070205080204" pitchFamily="50" charset="-128"/>
              </a:defRPr>
            </a:lvl2pPr>
            <a:lvl3pPr marL="1192041" indent="-238091" defTabSz="1033315">
              <a:defRPr kumimoji="1">
                <a:solidFill>
                  <a:schemeClr val="tx1"/>
                </a:solidFill>
                <a:latin typeface="Calibri" panose="020F0502020204030204" pitchFamily="34" charset="0"/>
                <a:ea typeface="ＭＳ Ｐゴシック" panose="020B0600070205080204" pitchFamily="50" charset="-128"/>
              </a:defRPr>
            </a:lvl3pPr>
            <a:lvl4pPr marL="1669809" indent="-238091" defTabSz="1033315">
              <a:defRPr kumimoji="1">
                <a:solidFill>
                  <a:schemeClr val="tx1"/>
                </a:solidFill>
                <a:latin typeface="Calibri" panose="020F0502020204030204" pitchFamily="34" charset="0"/>
                <a:ea typeface="ＭＳ Ｐゴシック" panose="020B0600070205080204" pitchFamily="50" charset="-128"/>
              </a:defRPr>
            </a:lvl4pPr>
            <a:lvl5pPr marL="2145991" indent="-238091" defTabSz="1033315">
              <a:defRPr kumimoji="1">
                <a:solidFill>
                  <a:schemeClr val="tx1"/>
                </a:solidFill>
                <a:latin typeface="Calibri" panose="020F0502020204030204" pitchFamily="34" charset="0"/>
                <a:ea typeface="ＭＳ Ｐゴシック" panose="020B0600070205080204" pitchFamily="50" charset="-128"/>
              </a:defRPr>
            </a:lvl5pPr>
            <a:lvl6pPr marL="2603125"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60260"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517393"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74527"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51914F5-32C1-46B8-B71A-49B3C1A711F7}" type="slidenum">
              <a:rPr lang="ja-JP" altLang="en-US" sz="1400">
                <a:latin typeface="Arial" panose="020B0604020202020204" pitchFamily="34" charset="0"/>
              </a:rPr>
              <a:pPr fontAlgn="base">
                <a:spcBef>
                  <a:spcPct val="0"/>
                </a:spcBef>
                <a:spcAft>
                  <a:spcPct val="0"/>
                </a:spcAft>
              </a:pPr>
              <a:t>13</a:t>
            </a:fld>
            <a:endParaRPr lang="en-US" altLang="ja-JP" sz="1400">
              <a:latin typeface="Arial" panose="020B0604020202020204" pitchFamily="34" charset="0"/>
            </a:endParaRPr>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幻覚キノコとして規制された例の一つにマジックマッシュルームがあります。</a:t>
            </a:r>
          </a:p>
        </p:txBody>
      </p:sp>
    </p:spTree>
    <p:extLst>
      <p:ext uri="{BB962C8B-B14F-4D97-AF65-F5344CB8AC3E}">
        <p14:creationId xmlns:p14="http://schemas.microsoft.com/office/powerpoint/2010/main" val="157315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ja-JP" altLang="en-US" sz="1400" dirty="0" smtClean="0">
                <a:ea typeface="HG丸ｺﾞｼｯｸM-PRO" panose="020F0600000000000000" pitchFamily="50" charset="-128"/>
              </a:rPr>
              <a:t>こうした危険ドラッグの包装には、「人体目的使用禁止」であるとか、「飲用禁止」であるとか「人体等へのご使用は絶対にしないでください」といった表示がされているものが多くあります。</a:t>
            </a:r>
          </a:p>
          <a:p>
            <a:r>
              <a:rPr lang="ja-JP" altLang="en-US" sz="1400" dirty="0" smtClean="0">
                <a:ea typeface="HG丸ｺﾞｼｯｸM-PRO" panose="020F0600000000000000" pitchFamily="50" charset="-128"/>
              </a:rPr>
              <a:t>ただ実際に、使用している人は、人体に摂取するものであることを認識して購入しているというのが実態で、販売店もそれを認識しており、医薬品医療機器等法に基づいて薬事監視員、麻薬取締官、警察職員が危険ドラッグを販売している可能性のある店舗へ立ち入った際に、店員に聞いても、「人体に使用しないように説明して販売している」と答えることが多く、人体使用は自己責任と言い訳するケースも多くありました。</a:t>
            </a:r>
          </a:p>
          <a:p>
            <a:endParaRPr lang="ja-JP" altLang="en-US" sz="1400" dirty="0">
              <a:ea typeface="HG丸ｺﾞｼｯｸM-PRO" panose="020F0600000000000000" pitchFamily="50" charset="-128"/>
            </a:endParaRPr>
          </a:p>
        </p:txBody>
      </p:sp>
    </p:spTree>
    <p:extLst>
      <p:ext uri="{BB962C8B-B14F-4D97-AF65-F5344CB8AC3E}">
        <p14:creationId xmlns:p14="http://schemas.microsoft.com/office/powerpoint/2010/main" val="324764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危険ドラッグは、商品によって含まれる成分や含有量が不明であり、薬理効果・毒性も不明が多く、成分の均一性や経時的な変化も不明なことから、使用した時、何が起こるか本当に誰にも予想できません。</a:t>
            </a:r>
          </a:p>
          <a:p>
            <a:r>
              <a:rPr kumimoji="1" lang="ja-JP" altLang="en-US" dirty="0" smtClean="0"/>
              <a:t>最悪、毒性が強い物やその量が多かったりした場合には、依存を引き起こす前に急性中毒で死亡することも考えられます。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15</a:t>
            </a:fld>
            <a:endParaRPr kumimoji="1" lang="ja-JP" altLang="en-US"/>
          </a:p>
        </p:txBody>
      </p:sp>
    </p:spTree>
    <p:extLst>
      <p:ext uri="{BB962C8B-B14F-4D97-AF65-F5344CB8AC3E}">
        <p14:creationId xmlns:p14="http://schemas.microsoft.com/office/powerpoint/2010/main" val="413059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危険ドラッグにみられる害には、</a:t>
            </a:r>
          </a:p>
          <a:p>
            <a:r>
              <a:rPr kumimoji="1" lang="ja-JP" altLang="en-US" dirty="0" smtClean="0"/>
              <a:t>①急性中毒症状</a:t>
            </a:r>
          </a:p>
          <a:p>
            <a:r>
              <a:rPr kumimoji="1" lang="ja-JP" altLang="en-US" dirty="0" smtClean="0"/>
              <a:t>②精神依存として薬物探索行動など</a:t>
            </a:r>
          </a:p>
          <a:p>
            <a:r>
              <a:rPr kumimoji="1" lang="ja-JP" altLang="en-US" dirty="0" smtClean="0"/>
              <a:t>③身体依存として各薬物に特有な離脱症状（禁断症状）</a:t>
            </a:r>
          </a:p>
          <a:p>
            <a:r>
              <a:rPr kumimoji="1" lang="ja-JP" altLang="en-US" dirty="0" smtClean="0"/>
              <a:t>④身体障害の症状</a:t>
            </a:r>
          </a:p>
          <a:p>
            <a:r>
              <a:rPr kumimoji="1" lang="ja-JP" altLang="en-US" dirty="0" smtClean="0"/>
              <a:t>⑤薬物中毒による精神障害</a:t>
            </a:r>
          </a:p>
          <a:p>
            <a:r>
              <a:rPr kumimoji="1" lang="ja-JP" altLang="en-US" dirty="0" smtClean="0"/>
              <a:t>の症状があります。</a:t>
            </a:r>
            <a:endParaRPr kumimoji="1" lang="en-US" altLang="ja-JP" dirty="0" smtClean="0"/>
          </a:p>
          <a:p>
            <a:r>
              <a:rPr kumimoji="1" lang="ja-JP" altLang="en-US" dirty="0" smtClean="0"/>
              <a:t>そのために「嘔吐が止まらない」、「瞳孔が開き、突然暴れ出す」、「意識が朦朧とした状態となる」「突然服を脱ぎだし、訳の分からないことを叫ぶ」等の症状から、病院に救急搬送される例が急増しています。</a:t>
            </a:r>
          </a:p>
          <a:p>
            <a:r>
              <a:rPr kumimoji="1" lang="ja-JP" altLang="en-US" dirty="0" smtClean="0"/>
              <a:t>これは危険ドラッグに含まれる成分が脳に刺激をもたらし、錯乱等を生み出しているからで、危険ドラッグとして売られているものには、覚せい剤や麻薬に似た中枢神経系の興奮若しくは抑制又は幻覚の作用がある成分が含まれていることから、使用した場合、幻覚、幻聴、意識消失などの症状や、最悪の場合死亡することもあり、大変危険といえます。統合失調症と似た症状も報告されてい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16</a:t>
            </a:fld>
            <a:endParaRPr kumimoji="1" lang="ja-JP" altLang="en-US"/>
          </a:p>
        </p:txBody>
      </p:sp>
    </p:spTree>
    <p:extLst>
      <p:ext uri="{BB962C8B-B14F-4D97-AF65-F5344CB8AC3E}">
        <p14:creationId xmlns:p14="http://schemas.microsoft.com/office/powerpoint/2010/main" val="359250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危険ドラッグは商品により含まれる成分・含有量がまちまちといいましたが、そのため含まれる成分の量が少ない場合等で陶酔・多幸感が得られたとしても、中程度では異常行動・精神錯乱をおこしたり、毒性が強い物やその量が多い場合には意識障害やカタレプシー（全身が硬直）をおこし、さらには依存を引き起こす前に急性中毒で死亡することもあり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17</a:t>
            </a:fld>
            <a:endParaRPr kumimoji="1" lang="ja-JP" altLang="en-US"/>
          </a:p>
        </p:txBody>
      </p:sp>
    </p:spTree>
    <p:extLst>
      <p:ext uri="{BB962C8B-B14F-4D97-AF65-F5344CB8AC3E}">
        <p14:creationId xmlns:p14="http://schemas.microsoft.com/office/powerpoint/2010/main" val="184283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これは、その吸引によって１都４県で２週間あまりの内に９名を死亡させた「ハートショット」と呼ばれる製品で、致死率が非常に高い強力な、「危険ドラッグ」の例です。</a:t>
            </a:r>
          </a:p>
          <a:p>
            <a:r>
              <a:rPr kumimoji="1" lang="ja-JP" altLang="en-US" dirty="0" smtClean="0"/>
              <a:t>合成カンナビノイドの１つである５</a:t>
            </a:r>
            <a:r>
              <a:rPr kumimoji="1" lang="en-US" altLang="ja-JP" dirty="0" smtClean="0"/>
              <a:t>F-ADB</a:t>
            </a:r>
            <a:r>
              <a:rPr kumimoji="1" lang="ja-JP" altLang="en-US" dirty="0" smtClean="0"/>
              <a:t>を使用したものと言われています。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18</a:t>
            </a:fld>
            <a:endParaRPr kumimoji="1" lang="ja-JP" altLang="en-US"/>
          </a:p>
        </p:txBody>
      </p:sp>
    </p:spTree>
    <p:extLst>
      <p:ext uri="{BB962C8B-B14F-4D97-AF65-F5344CB8AC3E}">
        <p14:creationId xmlns:p14="http://schemas.microsoft.com/office/powerpoint/2010/main" val="370243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これは警察庁における危険ドラッグ等での検挙状況の表ですが、</a:t>
            </a:r>
            <a:r>
              <a:rPr kumimoji="1" lang="en-US" altLang="ja-JP" dirty="0" smtClean="0"/>
              <a:t>H24</a:t>
            </a:r>
            <a:r>
              <a:rPr kumimoji="1" lang="ja-JP" altLang="en-US" dirty="0" smtClean="0"/>
              <a:t>年から急増しているのが分かります。</a:t>
            </a:r>
          </a:p>
          <a:p>
            <a:r>
              <a:rPr kumimoji="1" lang="ja-JP" altLang="en-US" dirty="0" smtClean="0"/>
              <a:t>これまでは、乱用すると人体に有害とみられる薬物が発見されても、検査・分析などを経て指定薬物として指定されるまでは、規制することが難しく、その間に法の間隙を縫う様に危険ドラッグによる被害が多数発生してしまったこと、また、約</a:t>
            </a:r>
            <a:r>
              <a:rPr kumimoji="1" lang="en-US" altLang="ja-JP" dirty="0" smtClean="0"/>
              <a:t>6</a:t>
            </a:r>
            <a:r>
              <a:rPr kumimoji="1" lang="ja-JP" altLang="en-US" dirty="0" smtClean="0"/>
              <a:t>割が街頭店舗で入手、</a:t>
            </a:r>
            <a:r>
              <a:rPr kumimoji="1" lang="en-US" altLang="ja-JP" dirty="0" smtClean="0"/>
              <a:t>2</a:t>
            </a:r>
            <a:r>
              <a:rPr kumimoji="1" lang="ja-JP" altLang="en-US" dirty="0" smtClean="0"/>
              <a:t>割がインターネットで入手したとするなど、非常に簡単に手に入れることができたのが原因と考えられます。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19</a:t>
            </a:fld>
            <a:endParaRPr kumimoji="1" lang="ja-JP" altLang="en-US"/>
          </a:p>
        </p:txBody>
      </p:sp>
    </p:spTree>
    <p:extLst>
      <p:ext uri="{BB962C8B-B14F-4D97-AF65-F5344CB8AC3E}">
        <p14:creationId xmlns:p14="http://schemas.microsoft.com/office/powerpoint/2010/main" val="138369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皆さんは、今までの薬物乱用防止教育の中で未成年の喫煙、飲酒は法律で禁止されていること、また薬物乱用はいかなる年齢においても禁止されていることを学んできました。</a:t>
            </a:r>
          </a:p>
          <a:p>
            <a:r>
              <a:rPr kumimoji="1" lang="ja-JP" altLang="en-US" dirty="0" smtClean="0"/>
              <a:t>そうした中で、乱用が禁止されている薬物には画面の様々なものがあり、これらは麻薬５法と呼ばれる法律</a:t>
            </a:r>
          </a:p>
          <a:p>
            <a:r>
              <a:rPr kumimoji="1" lang="ja-JP" altLang="en-US" dirty="0" smtClean="0"/>
              <a:t>①麻薬及び向精神薬取締法</a:t>
            </a:r>
          </a:p>
          <a:p>
            <a:r>
              <a:rPr kumimoji="1" lang="ja-JP" altLang="en-US" dirty="0" smtClean="0"/>
              <a:t>②大麻取締法</a:t>
            </a:r>
          </a:p>
          <a:p>
            <a:r>
              <a:rPr kumimoji="1" lang="ja-JP" altLang="en-US" dirty="0" smtClean="0"/>
              <a:t>③</a:t>
            </a:r>
            <a:r>
              <a:rPr kumimoji="1" lang="ja-JP" altLang="en-US" dirty="0" err="1" smtClean="0"/>
              <a:t>あ</a:t>
            </a:r>
            <a:r>
              <a:rPr kumimoji="1" lang="ja-JP" altLang="en-US" dirty="0" smtClean="0"/>
              <a:t>へん法</a:t>
            </a:r>
          </a:p>
          <a:p>
            <a:r>
              <a:rPr kumimoji="1" lang="ja-JP" altLang="en-US" dirty="0" smtClean="0"/>
              <a:t>④覚せい剤取締法</a:t>
            </a:r>
          </a:p>
          <a:p>
            <a:r>
              <a:rPr kumimoji="1" lang="ja-JP" altLang="en-US" dirty="0" smtClean="0"/>
              <a:t>⑤麻薬及び向精神薬取締法等の特例法（国際法）</a:t>
            </a:r>
          </a:p>
          <a:p>
            <a:r>
              <a:rPr kumimoji="1" lang="ja-JP" altLang="en-US" dirty="0" smtClean="0"/>
              <a:t>と、⑥毒物及び劇物取締法（シンナー・トルエン）、及び⑦医薬品医療機器等法（旧薬事法）によって規制がされています。</a:t>
            </a:r>
            <a:endParaRPr kumimoji="1" lang="en-US" altLang="ja-JP" dirty="0" smtClean="0"/>
          </a:p>
          <a:p>
            <a:r>
              <a:rPr kumimoji="1" lang="ja-JP" altLang="en-US" dirty="0" smtClean="0"/>
              <a:t>しかし最近、医療用医薬品や一般用医薬品の乱用問題も問題になってきました。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a:t>
            </a:fld>
            <a:endParaRPr kumimoji="1" lang="ja-JP" altLang="en-US"/>
          </a:p>
        </p:txBody>
      </p:sp>
    </p:spTree>
    <p:extLst>
      <p:ext uri="{BB962C8B-B14F-4D97-AF65-F5344CB8AC3E}">
        <p14:creationId xmlns:p14="http://schemas.microsoft.com/office/powerpoint/2010/main" val="325809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法改正によって、厚生労働大臣が「指定薬物と同等以上に有害な疑いがある」と認めた場合、その販売禁止や広告中止等を命令できるとともに、その薬物の名称や形状、包装等から同一と認められる製品についても、製造・輸入・販売・譲り渡し・広告などを禁止できることになりました。</a:t>
            </a:r>
          </a:p>
          <a:p>
            <a:r>
              <a:rPr kumimoji="1" lang="ja-JP" altLang="en-US" dirty="0" smtClean="0"/>
              <a:t>つまり、新たな危険ドラッグが発見された場合、その製品だけでなく、それと同様の製品についても、指定薬物の指定を待たずに製造・販売などを禁止することができ、その後の検査・分析を経て指定薬物に指定されれば、改めて、さらに厳しく規制されることになり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20</a:t>
            </a:fld>
            <a:endParaRPr kumimoji="1" lang="ja-JP" altLang="en-US"/>
          </a:p>
        </p:txBody>
      </p:sp>
    </p:spTree>
    <p:extLst>
      <p:ext uri="{BB962C8B-B14F-4D97-AF65-F5344CB8AC3E}">
        <p14:creationId xmlns:p14="http://schemas.microsoft.com/office/powerpoint/2010/main" val="1600026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図に示すとこのようになります。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21</a:t>
            </a:fld>
            <a:endParaRPr kumimoji="1" lang="ja-JP" altLang="en-US"/>
          </a:p>
        </p:txBody>
      </p:sp>
    </p:spTree>
    <p:extLst>
      <p:ext uri="{BB962C8B-B14F-4D97-AF65-F5344CB8AC3E}">
        <p14:creationId xmlns:p14="http://schemas.microsoft.com/office/powerpoint/2010/main" val="2801695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危険ドラッグの取り締まりでは、重大な事件事故が増えたことから、</a:t>
            </a:r>
            <a:r>
              <a:rPr kumimoji="1" lang="en-US" altLang="ja-JP" dirty="0" smtClean="0"/>
              <a:t>H24</a:t>
            </a:r>
            <a:r>
              <a:rPr kumimoji="1" lang="ja-JP" altLang="en-US" dirty="0" smtClean="0"/>
              <a:t>年に、厚生労働省が、吸引目的を前提とした、たばこ状のハーブは医薬品とする見解を示したことから、製造販売を禁じる指定薬物か否かを問わず、無許可販売に当たると判断し、脱法ハーブ（危険ドラッグ）は薬事法に基づく指定薬物ではないが吸引した人が死亡するなどの問題が相次いだこともあり、店舗だけではなく、自販機等についても取り締まりが強化された。</a:t>
            </a:r>
          </a:p>
          <a:p>
            <a:r>
              <a:rPr kumimoji="1" lang="ja-JP" altLang="en-US" dirty="0" smtClean="0"/>
              <a:t>その後、さらに指定薬物制度において「包括規制」が導入されるとともに、</a:t>
            </a:r>
            <a:r>
              <a:rPr kumimoji="1" lang="en-US" altLang="ja-JP" dirty="0" smtClean="0"/>
              <a:t>H26</a:t>
            </a:r>
            <a:r>
              <a:rPr kumimoji="1" lang="ja-JP" altLang="en-US" dirty="0" smtClean="0"/>
              <a:t>年</a:t>
            </a:r>
            <a:r>
              <a:rPr kumimoji="1" lang="en-US" altLang="ja-JP" dirty="0" smtClean="0"/>
              <a:t>4</a:t>
            </a:r>
            <a:r>
              <a:rPr kumimoji="1" lang="ja-JP" altLang="en-US" dirty="0" smtClean="0"/>
              <a:t>月からは指定薬物の使用所持等が規制されることになっています。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22</a:t>
            </a:fld>
            <a:endParaRPr kumimoji="1" lang="ja-JP" altLang="en-US"/>
          </a:p>
        </p:txBody>
      </p:sp>
    </p:spTree>
    <p:extLst>
      <p:ext uri="{BB962C8B-B14F-4D97-AF65-F5344CB8AC3E}">
        <p14:creationId xmlns:p14="http://schemas.microsoft.com/office/powerpoint/2010/main" val="3473131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国の税関では、指定薬物が毎週のように国際郵便でキロ単位で輸入されているのが発見されていましたが、指定薬物は税関当局が没収できる輸入禁制品に指定されていないことから、発送先に連絡して廃棄するなどの措置しか取れていませんでした。</a:t>
            </a:r>
          </a:p>
          <a:p>
            <a:r>
              <a:rPr kumimoji="1" lang="ja-JP" altLang="en-US" dirty="0" smtClean="0"/>
              <a:t>危険ドラッグの原料の大半は海外からの輸入でまかなわれているとみられており、抜本的な水際対策の強化が求められていることから、今、関税法の改正・施行が進められています。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23</a:t>
            </a:fld>
            <a:endParaRPr kumimoji="1" lang="ja-JP" altLang="en-US"/>
          </a:p>
        </p:txBody>
      </p:sp>
    </p:spTree>
    <p:extLst>
      <p:ext uri="{BB962C8B-B14F-4D97-AF65-F5344CB8AC3E}">
        <p14:creationId xmlns:p14="http://schemas.microsoft.com/office/powerpoint/2010/main" val="1623437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さらに、全国の自治体で危険ドラッグ条例の導入がすすめられています。</a:t>
            </a:r>
            <a:endParaRPr kumimoji="1" lang="en-US" altLang="ja-JP" dirty="0" smtClean="0"/>
          </a:p>
          <a:p>
            <a:r>
              <a:rPr kumimoji="1" lang="ja-JP" altLang="en-US" dirty="0" smtClean="0"/>
              <a:t>これは危険ドラッグに対しては素早くきめ細かい対応が必要で、条例での規制が必要との考えからです。</a:t>
            </a:r>
          </a:p>
          <a:p>
            <a:r>
              <a:rPr kumimoji="1" lang="ja-JP" altLang="en-US" dirty="0" smtClean="0"/>
              <a:t>こうした条例で、「知事指定薬物」の販売等の指導・取締りにあたって、警察職員に販売店への立ち入り調査権限を付与するなどの独自性を盛っている所もあります。</a:t>
            </a:r>
          </a:p>
          <a:p>
            <a:r>
              <a:rPr kumimoji="1" lang="ja-JP" altLang="en-US" dirty="0" smtClean="0"/>
              <a:t>新規薬物がいち早く流通する傾向にある地域では、国の指定に先行して次世代の薬物成分をすばやく特定し、「知事指定薬物」として規制することは、重要な意味を持つといえ、新規成分を含む危険ドラッグ製品が大都市から締め出され、地方市場へと流入する段階では、これを国の「指定薬物」として全国で販売規制するという、</a:t>
            </a:r>
            <a:r>
              <a:rPr kumimoji="1" lang="en-US" altLang="ja-JP" dirty="0" smtClean="0"/>
              <a:t>2</a:t>
            </a:r>
            <a:r>
              <a:rPr kumimoji="1" lang="ja-JP" altLang="en-US" dirty="0" smtClean="0"/>
              <a:t>段階の戦法は有効と考えられています。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24</a:t>
            </a:fld>
            <a:endParaRPr kumimoji="1" lang="ja-JP" altLang="en-US"/>
          </a:p>
        </p:txBody>
      </p:sp>
    </p:spTree>
    <p:extLst>
      <p:ext uri="{BB962C8B-B14F-4D97-AF65-F5344CB8AC3E}">
        <p14:creationId xmlns:p14="http://schemas.microsoft.com/office/powerpoint/2010/main" val="188063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いま、インターネットやネットショップ、</a:t>
            </a:r>
            <a:r>
              <a:rPr kumimoji="1" lang="en-US" altLang="ja-JP" dirty="0" smtClean="0"/>
              <a:t>SNS</a:t>
            </a:r>
            <a:r>
              <a:rPr kumimoji="1" lang="ja-JP" altLang="en-US" dirty="0" smtClean="0"/>
              <a:t>等が非常に発達して私達は便利さを享受していますが、その反面、薬物に関しては偽りの情報も多く、正しい情報が伝わりにくい面も見られます。</a:t>
            </a:r>
          </a:p>
          <a:p>
            <a:r>
              <a:rPr kumimoji="1" lang="ja-JP" altLang="en-US" dirty="0" smtClean="0"/>
              <a:t>大麻の種子等も簡単にその販売サイトを見つけることが出来ますが、取り締まりが厳しいため今ではそのほとんどが詐欺サイトで、送金しても種が発送される事はありません。</a:t>
            </a:r>
          </a:p>
          <a:p>
            <a:r>
              <a:rPr kumimoji="1" lang="ja-JP" altLang="en-US" dirty="0" smtClean="0"/>
              <a:t>ただ、海外にはマリファナを非犯罪化している国もあるためシードショップも多数ありステルス梱包等で個人輸入するといった人もいるそうですが、無事輸入できたとしても、購入記録等は残るため警察にマークされ取り締まられることになります。</a:t>
            </a:r>
            <a:endParaRPr kumimoji="1" lang="en-US" altLang="ja-JP" dirty="0" smtClean="0"/>
          </a:p>
          <a:p>
            <a:r>
              <a:rPr kumimoji="1" lang="ja-JP" altLang="en-US" dirty="0" smtClean="0"/>
              <a:t>また、規制の強化からか、最近デリバリーでの販売も増えているそうですので注意が必要といえます。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25</a:t>
            </a:fld>
            <a:endParaRPr kumimoji="1" lang="ja-JP" altLang="en-US"/>
          </a:p>
        </p:txBody>
      </p:sp>
    </p:spTree>
    <p:extLst>
      <p:ext uri="{BB962C8B-B14F-4D97-AF65-F5344CB8AC3E}">
        <p14:creationId xmlns:p14="http://schemas.microsoft.com/office/powerpoint/2010/main" val="2172982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こうした</a:t>
            </a:r>
            <a:r>
              <a:rPr kumimoji="1" lang="en-US" altLang="ja-JP" dirty="0" smtClean="0"/>
              <a:t>SNS</a:t>
            </a:r>
            <a:r>
              <a:rPr kumimoji="1" lang="ja-JP" altLang="en-US" dirty="0" smtClean="0"/>
              <a:t>やネット等の利用で皆さんに注意してほしいことは、「メディアリテラシー（情報を評価・識別する能力）」の醸成についてです。</a:t>
            </a:r>
          </a:p>
          <a:p>
            <a:r>
              <a:rPr kumimoji="1" lang="ja-JP" altLang="en-US" dirty="0" smtClean="0"/>
              <a:t>ネット社会と言われる現在、危険ドラッグの広がりもインターネット、ネットショップ、</a:t>
            </a:r>
            <a:r>
              <a:rPr kumimoji="1" lang="en-US" altLang="ja-JP" dirty="0" smtClean="0"/>
              <a:t>SNS(</a:t>
            </a:r>
            <a:r>
              <a:rPr kumimoji="1" lang="ja-JP" altLang="en-US" dirty="0" smtClean="0"/>
              <a:t>ソーシャル・ネットワーキング・サービス</a:t>
            </a:r>
            <a:r>
              <a:rPr kumimoji="1" lang="en-US" altLang="ja-JP" dirty="0" smtClean="0"/>
              <a:t>)</a:t>
            </a:r>
            <a:r>
              <a:rPr kumimoji="1" lang="ja-JP" altLang="en-US" dirty="0" smtClean="0"/>
              <a:t>等を抜きにしては成り立たなかったはずです。</a:t>
            </a:r>
          </a:p>
          <a:p>
            <a:r>
              <a:rPr kumimoji="1" lang="ja-JP" altLang="en-US" dirty="0" smtClean="0"/>
              <a:t>　①自分が情報発信者のターゲットにされていないか？</a:t>
            </a:r>
          </a:p>
          <a:p>
            <a:r>
              <a:rPr kumimoji="1" lang="ja-JP" altLang="en-US" dirty="0" smtClean="0"/>
              <a:t>　②情報に省略されている内容がないか？</a:t>
            </a:r>
          </a:p>
          <a:p>
            <a:r>
              <a:rPr kumimoji="1" lang="ja-JP" altLang="en-US" dirty="0" smtClean="0"/>
              <a:t>　③なぜ、この情報が発信されたのか？</a:t>
            </a:r>
          </a:p>
          <a:p>
            <a:r>
              <a:rPr kumimoji="1" lang="ja-JP" altLang="en-US" dirty="0" smtClean="0"/>
              <a:t>こうしたことを自ら考え、身につけることで、健康で活力のある生活を送るための基礎を培って欲しいと考えます。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26</a:t>
            </a:fld>
            <a:endParaRPr kumimoji="1" lang="ja-JP" altLang="en-US"/>
          </a:p>
        </p:txBody>
      </p:sp>
    </p:spTree>
    <p:extLst>
      <p:ext uri="{BB962C8B-B14F-4D97-AF65-F5344CB8AC3E}">
        <p14:creationId xmlns:p14="http://schemas.microsoft.com/office/powerpoint/2010/main" val="2882720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最後に、今日お話ししたことから、「危険ドラッグ」については様々な「危険」があることが分かっていただけたと思います。</a:t>
            </a:r>
            <a:endParaRPr kumimoji="1" lang="en-US" altLang="ja-JP" dirty="0" smtClean="0"/>
          </a:p>
          <a:p>
            <a:r>
              <a:rPr kumimoji="1" lang="ja-JP" altLang="en-US" dirty="0" smtClean="0"/>
              <a:t>薬物に関しては偽り</a:t>
            </a:r>
            <a:r>
              <a:rPr kumimoji="1" lang="ja-JP" altLang="en-US" smtClean="0"/>
              <a:t>の情報が多く</a:t>
            </a:r>
            <a:r>
              <a:rPr kumimoji="1" lang="ja-JP" altLang="en-US" dirty="0" smtClean="0"/>
              <a:t>、正しい情報が伝わりにくい面が本当に</a:t>
            </a:r>
            <a:r>
              <a:rPr kumimoji="1" lang="ja-JP" altLang="en-US" smtClean="0"/>
              <a:t>多くあります。</a:t>
            </a:r>
            <a:endParaRPr kumimoji="1" lang="ja-JP" altLang="en-US" dirty="0" smtClean="0"/>
          </a:p>
          <a:p>
            <a:r>
              <a:rPr kumimoji="1" lang="ja-JP" altLang="en-US" dirty="0" smtClean="0"/>
              <a:t>「一度だけなら」や「危なくないから」というのは、使用者の事故、事件、死亡例が急増していることからも「ウソ！」です。</a:t>
            </a:r>
          </a:p>
          <a:p>
            <a:r>
              <a:rPr kumimoji="1" lang="ja-JP" altLang="en-US" dirty="0" smtClean="0"/>
              <a:t>皆さんは、ゼッタイに、</a:t>
            </a:r>
          </a:p>
          <a:p>
            <a:r>
              <a:rPr kumimoji="1" lang="ja-JP" altLang="en-US" dirty="0" smtClean="0"/>
              <a:t>　①持たない</a:t>
            </a:r>
          </a:p>
          <a:p>
            <a:r>
              <a:rPr kumimoji="1" lang="ja-JP" altLang="en-US" dirty="0" smtClean="0"/>
              <a:t>　②もらわない</a:t>
            </a:r>
          </a:p>
          <a:p>
            <a:r>
              <a:rPr kumimoji="1" lang="ja-JP" altLang="en-US" dirty="0" smtClean="0"/>
              <a:t>　③買わない</a:t>
            </a:r>
          </a:p>
          <a:p>
            <a:r>
              <a:rPr kumimoji="1" lang="ja-JP" altLang="en-US" dirty="0" smtClean="0"/>
              <a:t>　④使わない</a:t>
            </a:r>
            <a:endParaRPr kumimoji="1" lang="en-US" altLang="ja-JP" dirty="0" smtClean="0"/>
          </a:p>
          <a:p>
            <a:r>
              <a:rPr kumimoji="1" lang="ja-JP" altLang="en-US" dirty="0" smtClean="0"/>
              <a:t>の４つを、必ず守っていただけるものと信じています</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27</a:t>
            </a:fld>
            <a:endParaRPr kumimoji="1" lang="ja-JP" altLang="en-US"/>
          </a:p>
        </p:txBody>
      </p:sp>
    </p:spTree>
    <p:extLst>
      <p:ext uri="{BB962C8B-B14F-4D97-AF65-F5344CB8AC3E}">
        <p14:creationId xmlns:p14="http://schemas.microsoft.com/office/powerpoint/2010/main" val="3858331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28</a:t>
            </a:fld>
            <a:endParaRPr kumimoji="1" lang="ja-JP" altLang="en-US"/>
          </a:p>
        </p:txBody>
      </p:sp>
    </p:spTree>
    <p:extLst>
      <p:ext uri="{BB962C8B-B14F-4D97-AF65-F5344CB8AC3E}">
        <p14:creationId xmlns:p14="http://schemas.microsoft.com/office/powerpoint/2010/main" val="128668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これらの乱用薬物をその効果で分類すると、</a:t>
            </a:r>
          </a:p>
          <a:p>
            <a:r>
              <a:rPr kumimoji="1" lang="ja-JP" altLang="en-US" dirty="0" smtClean="0"/>
              <a:t>①アッパー（興奮）系ドラッグ</a:t>
            </a:r>
          </a:p>
          <a:p>
            <a:r>
              <a:rPr kumimoji="1" lang="ja-JP" altLang="en-US" dirty="0" smtClean="0"/>
              <a:t>　　興奮的な作用、気分の高揚や意欲を高めたり、眠気が消え、鋭敏になり、身体が活力に溢れるような状態を期待して使用する。</a:t>
            </a:r>
          </a:p>
          <a:p>
            <a:r>
              <a:rPr kumimoji="1" lang="ja-JP" altLang="en-US" dirty="0" smtClean="0"/>
              <a:t>　　規制薬物では覚せい剤やコカインなどがあり、嗜好品でもコーヒーやお茶等のカフェインは同じような興奮作用があります。</a:t>
            </a:r>
          </a:p>
          <a:p>
            <a:r>
              <a:rPr kumimoji="1" lang="ja-JP" altLang="en-US" dirty="0" smtClean="0"/>
              <a:t>②ダウナー（抑制）系ドラッグ</a:t>
            </a:r>
          </a:p>
          <a:p>
            <a:r>
              <a:rPr kumimoji="1" lang="ja-JP" altLang="en-US" dirty="0" smtClean="0"/>
              <a:t>　　精神に抑制的な作用、陶酔感</a:t>
            </a:r>
            <a:r>
              <a:rPr kumimoji="1" lang="en-US" altLang="ja-JP" dirty="0" smtClean="0"/>
              <a:t>,</a:t>
            </a:r>
            <a:r>
              <a:rPr kumimoji="1" lang="ja-JP" altLang="en-US" dirty="0" smtClean="0"/>
              <a:t>鎮静や麻酔作用等を有し、落ち着きやのんびりした気持ちを期待して使用する。</a:t>
            </a:r>
          </a:p>
          <a:p>
            <a:r>
              <a:rPr kumimoji="1" lang="ja-JP" altLang="en-US" dirty="0" smtClean="0"/>
              <a:t>　　規制薬物ではアヘン、ヘロイン、大麻、シンナーなどがあり、医薬品成分では睡眠薬や抗不安薬等の乱用も同じような抑制作用を目的として使われます。</a:t>
            </a:r>
          </a:p>
          <a:p>
            <a:r>
              <a:rPr kumimoji="1" lang="ja-JP" altLang="en-US" dirty="0" smtClean="0"/>
              <a:t>③サイケデリック（幻覚）系ドラッグ</a:t>
            </a:r>
          </a:p>
          <a:p>
            <a:r>
              <a:rPr kumimoji="1" lang="ja-JP" altLang="en-US" dirty="0" smtClean="0"/>
              <a:t>　　幻覚作用を期待するもので視覚や聴覚等に作用し、感覚の変化、神経過敏などを期待して使用する。</a:t>
            </a:r>
          </a:p>
          <a:p>
            <a:r>
              <a:rPr kumimoji="1" lang="ja-JP" altLang="en-US" dirty="0" smtClean="0"/>
              <a:t>　　規制薬物では大麻、</a:t>
            </a:r>
            <a:r>
              <a:rPr kumimoji="1" lang="en-US" altLang="ja-JP" dirty="0" smtClean="0"/>
              <a:t>LSD </a:t>
            </a:r>
            <a:r>
              <a:rPr kumimoji="1" lang="ja-JP" altLang="en-US" dirty="0" smtClean="0"/>
              <a:t>などがあり、現在、麻薬となったマジックマッシュルームもここに分類されます。</a:t>
            </a:r>
          </a:p>
          <a:p>
            <a:r>
              <a:rPr kumimoji="1" lang="ja-JP" altLang="en-US" dirty="0" smtClean="0"/>
              <a:t>しかし、幻覚を目的としたもので興奮作用も持つもの（</a:t>
            </a:r>
            <a:r>
              <a:rPr kumimoji="1" lang="en-US" altLang="ja-JP" dirty="0" smtClean="0"/>
              <a:t>LSD</a:t>
            </a:r>
            <a:r>
              <a:rPr kumimoji="1" lang="ja-JP" altLang="en-US" dirty="0" smtClean="0"/>
              <a:t>等</a:t>
            </a:r>
            <a:r>
              <a:rPr kumimoji="1" lang="en-US" altLang="ja-JP" dirty="0" smtClean="0"/>
              <a:t>)</a:t>
            </a:r>
            <a:r>
              <a:rPr kumimoji="1" lang="ja-JP" altLang="en-US" dirty="0" smtClean="0"/>
              <a:t>もあり、また、使用量や身体状況により現れる作用が変化する場合があるため、同じ成分でも同様の作用が見られるとは限りません。</a:t>
            </a:r>
          </a:p>
          <a:p>
            <a:r>
              <a:rPr kumimoji="1" lang="ja-JP" altLang="en-US" dirty="0" smtClean="0"/>
              <a:t>使用形態は経口摂取するものが多く、錠剤やカプセル剤等の固形剤、ドリンク剤等の液体があります。</a:t>
            </a:r>
            <a:endParaRPr kumimoji="1" lang="en-US" altLang="ja-JP" dirty="0" smtClean="0"/>
          </a:p>
          <a:p>
            <a:r>
              <a:rPr kumimoji="1" lang="ja-JP" altLang="en-US" dirty="0" smtClean="0"/>
              <a:t>また、ガス体や気化するものではシンナーのように吸入するものや、たばこやお香のように吸うもの、また、クリームのように塗るものなど様々な形があります。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a:t>
            </a:fld>
            <a:endParaRPr kumimoji="1" lang="ja-JP" altLang="en-US"/>
          </a:p>
        </p:txBody>
      </p:sp>
    </p:spTree>
    <p:extLst>
      <p:ext uri="{BB962C8B-B14F-4D97-AF65-F5344CB8AC3E}">
        <p14:creationId xmlns:p14="http://schemas.microsoft.com/office/powerpoint/2010/main" val="324598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当然のことですが、どの国においても、麻薬・薬物の持ち込みは厳重に監視されており、違反者に対しては厳罰を処す方針を採っています。</a:t>
            </a:r>
          </a:p>
          <a:p>
            <a:r>
              <a:rPr kumimoji="1" lang="ja-JP" altLang="en-US" dirty="0" smtClean="0"/>
              <a:t>日本では、麻薬５法で規制される麻薬・大麻・あへん・覚醒剤・向精神薬。</a:t>
            </a:r>
            <a:endParaRPr kumimoji="1" lang="en-US" altLang="ja-JP" dirty="0" smtClean="0"/>
          </a:p>
          <a:p>
            <a:r>
              <a:rPr kumimoji="1" lang="ja-JP" altLang="en-US" dirty="0" smtClean="0"/>
              <a:t>毒物及び劇物取締法で規制されるシンナー・トルエンといった薬物があります。</a:t>
            </a:r>
          </a:p>
          <a:p>
            <a:r>
              <a:rPr kumimoji="1" lang="ja-JP" altLang="en-US" dirty="0" smtClean="0"/>
              <a:t>そして、「危険ドラッグ」ですが、これはその成分である「指定薬物」について「医薬品医療機器等法（旧薬事法）」で規制がされています。</a:t>
            </a:r>
          </a:p>
          <a:p>
            <a:r>
              <a:rPr kumimoji="1" lang="ja-JP" altLang="en-US" dirty="0" smtClean="0"/>
              <a:t>日本の刑法と罰則等については画面のようになります。</a:t>
            </a:r>
            <a:endParaRPr kumimoji="1" lang="en-US" altLang="ja-JP" dirty="0" smtClean="0"/>
          </a:p>
          <a:p>
            <a:r>
              <a:rPr kumimoji="1" lang="ja-JP" altLang="en-US" dirty="0" smtClean="0"/>
              <a:t>海外の状況について、日本と諸外国の違いは画面の通りですが、違反者が摘発された場合、拘留後結果が出るまで長期間かかる上、国によっては一定量以上の違法薬物の所持・運搬等における刑罰の最高刑が死刑となっているなど、日本での刑罰に比べ、重い刑罰を科す国が多くあり、最悪の結果も覚悟する必要があり注意が必要とい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4</a:t>
            </a:fld>
            <a:endParaRPr kumimoji="1" lang="ja-JP" altLang="en-US"/>
          </a:p>
        </p:txBody>
      </p:sp>
    </p:spTree>
    <p:extLst>
      <p:ext uri="{BB962C8B-B14F-4D97-AF65-F5344CB8AC3E}">
        <p14:creationId xmlns:p14="http://schemas.microsoft.com/office/powerpoint/2010/main" val="354026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最近の薬物乱用の特徴としては、有機溶剤の乱用はかなり減少傾向が見られます。</a:t>
            </a:r>
            <a:endParaRPr kumimoji="1" lang="en-US" altLang="ja-JP" dirty="0" smtClean="0"/>
          </a:p>
          <a:p>
            <a:r>
              <a:rPr kumimoji="1" lang="ja-JP" altLang="en-US" dirty="0" smtClean="0"/>
              <a:t>覚醒剤についてはこれが一番多いのですが、最近では取り締まりの効果もあり、高止まり（頭打ち）傾向が見られています。</a:t>
            </a:r>
          </a:p>
          <a:p>
            <a:r>
              <a:rPr kumimoji="1" lang="ja-JP" altLang="en-US" dirty="0" smtClean="0"/>
              <a:t>大麻については、国によって規制が異なることもあってか、確実な浸透を見せており、危険ドラッグの登場と医薬品（指定薬物等）の乱用にからみ、ハードドラッグからソフトドラッグへ、そして捕まらない（実際は捕まりますが）薬物へと拡大する傾向が見られ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5</a:t>
            </a:fld>
            <a:endParaRPr kumimoji="1" lang="ja-JP" altLang="en-US"/>
          </a:p>
        </p:txBody>
      </p:sp>
    </p:spTree>
    <p:extLst>
      <p:ext uri="{BB962C8B-B14F-4D97-AF65-F5344CB8AC3E}">
        <p14:creationId xmlns:p14="http://schemas.microsoft.com/office/powerpoint/2010/main" val="231955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ドラッグは、麻薬や覚醒剤といった法律で規制されている物質の構造をわずかに変えた指定薬物等（無許可医薬品を含む）をハーブなどの植物片に添加したもので、麻薬そのものが含まれている場合もあります。</a:t>
            </a:r>
            <a:endParaRPr kumimoji="1" lang="en-US" altLang="ja-JP" dirty="0" smtClean="0"/>
          </a:p>
          <a:p>
            <a:r>
              <a:rPr kumimoji="1" lang="ja-JP" altLang="en-US" dirty="0" smtClean="0"/>
              <a:t>主にインターネット、アダルトショップで販売されますが、以前には「法の網にかからない」という誤解から「脱法（合法）ドラッグ」と呼ばれ、「違法ドラッグ」とも言われたが、</a:t>
            </a:r>
            <a:r>
              <a:rPr kumimoji="1" lang="en-US" altLang="ja-JP" dirty="0" smtClean="0"/>
              <a:t>H26</a:t>
            </a:r>
            <a:r>
              <a:rPr kumimoji="1" lang="ja-JP" altLang="en-US" dirty="0" smtClean="0"/>
              <a:t>年</a:t>
            </a:r>
            <a:r>
              <a:rPr kumimoji="1" lang="en-US" altLang="ja-JP" dirty="0" smtClean="0"/>
              <a:t>7</a:t>
            </a:r>
            <a:r>
              <a:rPr kumimoji="1" lang="ja-JP" altLang="en-US" dirty="0" smtClean="0"/>
              <a:t>月</a:t>
            </a:r>
            <a:r>
              <a:rPr kumimoji="1" lang="en-US" altLang="ja-JP" dirty="0" smtClean="0"/>
              <a:t>22</a:t>
            </a:r>
            <a:r>
              <a:rPr kumimoji="1" lang="ja-JP" altLang="en-US" dirty="0" smtClean="0"/>
              <a:t>日よりは、「危険ドラッグ」の呼称に変更されました。</a:t>
            </a:r>
          </a:p>
          <a:p>
            <a:r>
              <a:rPr kumimoji="1" lang="ja-JP" altLang="en-US" dirty="0" smtClean="0"/>
              <a:t>画面はハーブ系の危険ドラッグですが、植物片の表面に合成カンナビノイドの結晶を見ることができます。</a:t>
            </a:r>
            <a:endParaRPr kumimoji="1" lang="en-US" altLang="ja-JP" dirty="0" smtClean="0"/>
          </a:p>
          <a:p>
            <a:r>
              <a:rPr kumimoji="1" lang="ja-JP" altLang="en-US" dirty="0" smtClean="0"/>
              <a:t>このように大麻や麻薬に類似する化学物質等をハーブに付着させたものでお香、ハーブ等として吸引目的で販売されます。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6</a:t>
            </a:fld>
            <a:endParaRPr kumimoji="1" lang="ja-JP" altLang="en-US"/>
          </a:p>
        </p:txBody>
      </p:sp>
    </p:spTree>
    <p:extLst>
      <p:ext uri="{BB962C8B-B14F-4D97-AF65-F5344CB8AC3E}">
        <p14:creationId xmlns:p14="http://schemas.microsoft.com/office/powerpoint/2010/main" val="275537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ドラッグに多く見られる形態としては、乾燥植物片に合成化学物質を吹き付けた「ハーブ」や紛体のままの「パウダー」、液体に溶かした「リキッド」などがあり、規制を逃れるため、本来の使用目的を隠し、ハーブ、お香、芳香剤、アロマ、バスソルト、ビデオクリーナー、植物肥料、試験検査薬など様々な用途を装って販売さ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7</a:t>
            </a:fld>
            <a:endParaRPr kumimoji="1" lang="ja-JP" altLang="en-US"/>
          </a:p>
        </p:txBody>
      </p:sp>
    </p:spTree>
    <p:extLst>
      <p:ext uri="{BB962C8B-B14F-4D97-AF65-F5344CB8AC3E}">
        <p14:creationId xmlns:p14="http://schemas.microsoft.com/office/powerpoint/2010/main" val="346779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指定薬物」とは、身体に有害として、医薬品医療機器等法が製造や所持・使用・販売を禁じている化学物質のことで、個別の物質ごとに指定されていましたが、化学構造の一部を変えた物質がすぐ出回り、販売側との「いたちごっこ」が続いたため、悪循環に対する防止策として、指定薬物制度に包括規制の仕組みが導入された。</a:t>
            </a:r>
          </a:p>
          <a:p>
            <a:r>
              <a:rPr kumimoji="1" lang="ja-JP" altLang="en-US" dirty="0" smtClean="0"/>
              <a:t>以前には、法の規制を逃れたり、「指定薬物」に指定されてもその所持・使用・購入・譲り受けを規制する法律がなかったことなどから、平成</a:t>
            </a:r>
            <a:r>
              <a:rPr kumimoji="1" lang="en-US" altLang="ja-JP" dirty="0" smtClean="0"/>
              <a:t>25</a:t>
            </a:r>
            <a:r>
              <a:rPr kumimoji="1" lang="ja-JP" altLang="en-US" dirty="0" smtClean="0"/>
              <a:t>年</a:t>
            </a:r>
            <a:r>
              <a:rPr kumimoji="1" lang="en-US" altLang="ja-JP" dirty="0" smtClean="0"/>
              <a:t>1</a:t>
            </a:r>
            <a:r>
              <a:rPr kumimoji="1" lang="ja-JP" altLang="en-US" dirty="0" smtClean="0"/>
              <a:t>月以前に規制されていた「指定薬物」は約</a:t>
            </a:r>
            <a:r>
              <a:rPr kumimoji="1" lang="en-US" altLang="ja-JP" dirty="0" smtClean="0"/>
              <a:t>90</a:t>
            </a:r>
            <a:r>
              <a:rPr kumimoji="1" lang="ja-JP" altLang="en-US" dirty="0" smtClean="0"/>
              <a:t>物質でしたが、包括指定が行われたことなどから、平成</a:t>
            </a:r>
            <a:r>
              <a:rPr kumimoji="1" lang="en-US" altLang="ja-JP" dirty="0" smtClean="0"/>
              <a:t>27</a:t>
            </a:r>
            <a:r>
              <a:rPr kumimoji="1" lang="ja-JP" altLang="en-US" dirty="0" smtClean="0"/>
              <a:t>年</a:t>
            </a:r>
            <a:r>
              <a:rPr kumimoji="1" lang="en-US" altLang="ja-JP" dirty="0" smtClean="0"/>
              <a:t>1</a:t>
            </a:r>
            <a:r>
              <a:rPr kumimoji="1" lang="ja-JP" altLang="en-US" dirty="0" smtClean="0"/>
              <a:t>月で</a:t>
            </a:r>
            <a:r>
              <a:rPr kumimoji="1" lang="en-US" altLang="ja-JP" dirty="0" smtClean="0"/>
              <a:t>1400</a:t>
            </a:r>
            <a:r>
              <a:rPr kumimoji="1" lang="ja-JP" altLang="en-US" dirty="0" smtClean="0"/>
              <a:t>物質以上（</a:t>
            </a:r>
            <a:r>
              <a:rPr kumimoji="1" lang="en-US" altLang="ja-JP" dirty="0" smtClean="0"/>
              <a:t>H27</a:t>
            </a:r>
            <a:r>
              <a:rPr kumimoji="1" lang="ja-JP" altLang="en-US" dirty="0" smtClean="0"/>
              <a:t>年</a:t>
            </a:r>
            <a:r>
              <a:rPr kumimoji="1" lang="en-US" altLang="ja-JP" dirty="0" smtClean="0"/>
              <a:t>2</a:t>
            </a:r>
            <a:r>
              <a:rPr kumimoji="1" lang="ja-JP" altLang="en-US" dirty="0" smtClean="0"/>
              <a:t>月現在：</a:t>
            </a:r>
            <a:r>
              <a:rPr kumimoji="1" lang="en-US" altLang="ja-JP" dirty="0" smtClean="0"/>
              <a:t>1448</a:t>
            </a:r>
            <a:r>
              <a:rPr kumimoji="1" lang="ja-JP" altLang="en-US" dirty="0" smtClean="0"/>
              <a:t>物質）にまで増加しています。</a:t>
            </a:r>
          </a:p>
          <a:p>
            <a:r>
              <a:rPr kumimoji="1" lang="ja-JP" altLang="en-US" dirty="0" smtClean="0"/>
              <a:t>今後も新たに指定される薬物は増加することは確実で、また、新たな薬物の出現は止まることはなく増えていくと考えられています。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8</a:t>
            </a:fld>
            <a:endParaRPr kumimoji="1" lang="ja-JP" altLang="en-US"/>
          </a:p>
        </p:txBody>
      </p:sp>
    </p:spTree>
    <p:extLst>
      <p:ext uri="{BB962C8B-B14F-4D97-AF65-F5344CB8AC3E}">
        <p14:creationId xmlns:p14="http://schemas.microsoft.com/office/powerpoint/2010/main" val="186571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人体に有害で成分構造が似た複数の薬物を一定のグループごとにまとめて規制しようとするものです。</a:t>
            </a:r>
            <a:endParaRPr kumimoji="1" lang="en-US" altLang="ja-JP" dirty="0" smtClean="0"/>
          </a:p>
          <a:p>
            <a:r>
              <a:rPr kumimoji="1" lang="ja-JP" altLang="en-US" dirty="0" smtClean="0"/>
              <a:t>危険ドラッグに含まれる代表的な合成薬物には大きく</a:t>
            </a:r>
            <a:r>
              <a:rPr kumimoji="1" lang="en-US" altLang="ja-JP" dirty="0" smtClean="0"/>
              <a:t>3</a:t>
            </a:r>
            <a:r>
              <a:rPr kumimoji="1" lang="ja-JP" altLang="en-US" dirty="0" err="1" smtClean="0"/>
              <a:t>つの</a:t>
            </a:r>
            <a:r>
              <a:rPr kumimoji="1" lang="ja-JP" altLang="en-US" dirty="0" smtClean="0"/>
              <a:t>系統があり、</a:t>
            </a:r>
            <a:r>
              <a:rPr kumimoji="1" lang="en-US" altLang="ja-JP" dirty="0" smtClean="0"/>
              <a:t>1</a:t>
            </a:r>
            <a:r>
              <a:rPr kumimoji="1" lang="ja-JP" altLang="en-US" dirty="0" smtClean="0"/>
              <a:t>つは「合成カンナビノイド系」といって、大麻の主成分の化学構造に類似する系統の薬物であり、薬理作用・毒性が不明なものが多く、大麻よりもはるかに危険なものとされており、主に乾燥植物片から検出されている。特に比較的簡単に構造を変えた薬物を合成できるため包括指定の第</a:t>
            </a:r>
            <a:r>
              <a:rPr kumimoji="1" lang="en-US" altLang="ja-JP" dirty="0" smtClean="0"/>
              <a:t>1</a:t>
            </a:r>
            <a:r>
              <a:rPr kumimoji="1" lang="ja-JP" altLang="en-US" dirty="0" smtClean="0"/>
              <a:t>号になった。</a:t>
            </a:r>
          </a:p>
          <a:p>
            <a:r>
              <a:rPr kumimoji="1" lang="en-US" altLang="ja-JP" dirty="0" smtClean="0"/>
              <a:t>2</a:t>
            </a:r>
            <a:r>
              <a:rPr kumimoji="1" lang="ja-JP" altLang="en-US" dirty="0" smtClean="0"/>
              <a:t>は「フェネチルアミン系」、</a:t>
            </a:r>
            <a:r>
              <a:rPr kumimoji="1" lang="en-US" altLang="ja-JP" dirty="0" smtClean="0"/>
              <a:t>3</a:t>
            </a:r>
            <a:r>
              <a:rPr kumimoji="1" lang="ja-JP" altLang="en-US" dirty="0" smtClean="0"/>
              <a:t>は「カチノン系」と呼ばれるもので、覚醒剤の化学構造に類似し主に液体や粉末から検出されています。</a:t>
            </a:r>
          </a:p>
          <a:p>
            <a:r>
              <a:rPr kumimoji="1" lang="ja-JP" altLang="en-US" dirty="0" smtClean="0"/>
              <a:t>「フェネチルアミン系」はリタリンの乱用問題など、また、「カチノン系」はアンフェタミンなどと比べると覚醒効果は低くなりますが、安価に製造できることで、費用対効果は大きいとして多く出回ったことから包括指定の第２号とされました。</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9</a:t>
            </a:fld>
            <a:endParaRPr kumimoji="1" lang="ja-JP" altLang="en-US"/>
          </a:p>
        </p:txBody>
      </p:sp>
    </p:spTree>
    <p:extLst>
      <p:ext uri="{BB962C8B-B14F-4D97-AF65-F5344CB8AC3E}">
        <p14:creationId xmlns:p14="http://schemas.microsoft.com/office/powerpoint/2010/main" val="334577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8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291576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1490184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61"/>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61"/>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8578594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725061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711"/>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2328062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61"/>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045466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453334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87"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239615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11"/>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425324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903366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1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4469393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770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0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80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8276406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399340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89680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1451714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16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08107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1148787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883835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4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49"/>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5474133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695752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699"/>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094146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4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52060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67"/>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534367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661856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81"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706248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97"/>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814346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460212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9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59296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453677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734981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60287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505934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14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3572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8396261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132867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5486498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3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35"/>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8080747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3753914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685"/>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1253558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35"/>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046893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569182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74"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990126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47"/>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622314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9809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6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811546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4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587209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804010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9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9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0353743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5415995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6792005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3829338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5596198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665052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685"/>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298055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2731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465636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635"/>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8709488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85"/>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0226027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6350969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49"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684866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27"/>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897945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687170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2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632931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235759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13707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2004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580277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328471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876135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1086604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2408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665"/>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607039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35495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615"/>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06139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65"/>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700137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037338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39"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1734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05241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5"/>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949294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223299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5"/>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5380752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2" y="1600205"/>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5"/>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893975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012538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86221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514081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610114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458290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06210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110745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2" y="274643"/>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372001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5"/>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025623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2"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593"/>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44310684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3"/>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8931905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2"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579304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28"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753383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5"/>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108"/>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108"/>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108"/>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296162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3511204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5"/>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792012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2" y="160020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7560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21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868648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2"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2"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6668259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73703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35997143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435"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5"/>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3"/>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5535683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583788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281705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2" y="274643"/>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99028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5"/>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362191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2"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593"/>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966062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3"/>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1171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597235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9671271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2"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5"/>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0987682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28"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6700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4442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0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805"/>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29095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46585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755"/>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051376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805"/>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46673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22090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409"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1977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63"/>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14035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9988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62"/>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727124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63"/>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09008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302293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364875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933560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04758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21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868774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14809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55690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01"/>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801"/>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013278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2131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582932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751"/>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4446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801"/>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64963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43467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407"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1577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47"/>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7184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331049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47"/>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81230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62751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560773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85573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007617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51084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1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01426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30704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32011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85"/>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85"/>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80107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47358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735"/>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30185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85"/>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89923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20400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41"/>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0496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478415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41285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4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15710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935538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362676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50850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84835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19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08145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55179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500868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7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79"/>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5982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597942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87194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729"/>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250761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7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491608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0839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33"/>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522092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88466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33"/>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702265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80408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5934566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2310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2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6227952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300838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18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718738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63783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880374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71"/>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7" y="274771"/>
            <a:ext cx="6031523"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3990549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687334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38721"/>
            <a:ext cx="4044462"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74463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71"/>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774802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4568702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92"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4130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6EDD98-D7E6-4A14-920A-0D487E638B7F}" type="datetimeFigureOut">
              <a:rPr kumimoji="1" lang="ja-JP" altLang="en-US" smtClean="0"/>
              <a:t>2015/3/11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0229119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23"/>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6615554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429252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23"/>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82759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414039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0219980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48245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759491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17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913857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8710694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0959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image" Target="../media/image1.pn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theme" Target="../theme/theme10.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theme" Target="../theme/theme11.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image" Target="../media/image1.pn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theme" Target="../theme/theme12.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image" Target="../media/image1.png"/><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theme" Target="../theme/theme13.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theme" Target="../theme/theme7.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8.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theme" Target="../theme/theme9.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5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EDD98-D7E6-4A14-920A-0D487E638B7F}" type="datetimeFigureOut">
              <a:rPr kumimoji="1" lang="ja-JP" altLang="en-US" smtClean="0"/>
              <a:t>2015/3/11</a:t>
            </a:fld>
            <a:endParaRPr kumimoji="1" lang="ja-JP" altLang="en-US"/>
          </a:p>
        </p:txBody>
      </p:sp>
      <p:sp>
        <p:nvSpPr>
          <p:cNvPr id="5" name="フッター プレースホルダー 4"/>
          <p:cNvSpPr>
            <a:spLocks noGrp="1"/>
          </p:cNvSpPr>
          <p:nvPr>
            <p:ph type="ftr" sz="quarter" idx="3"/>
          </p:nvPr>
        </p:nvSpPr>
        <p:spPr>
          <a:xfrm>
            <a:off x="3124200" y="63565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5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43979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14015689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105657285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135763262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92">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92">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92">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23706928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Lst>
  <p:hf sldNum="0" hdr="0" ftr="0" dt="0"/>
  <p:txStyles>
    <p:titleStyle>
      <a:lvl1pPr algn="ctr" rtl="0" fontAlgn="base">
        <a:spcBef>
          <a:spcPct val="0"/>
        </a:spcBef>
        <a:spcAft>
          <a:spcPct val="0"/>
        </a:spcAft>
        <a:defRPr sz="3323">
          <a:solidFill>
            <a:schemeClr val="tx2"/>
          </a:solidFill>
          <a:latin typeface="+mj-lt"/>
          <a:ea typeface="+mj-ea"/>
          <a:cs typeface="+mj-cs"/>
        </a:defRPr>
      </a:lvl1pPr>
      <a:lvl2pPr algn="ctr" rtl="0" fontAlgn="base">
        <a:spcBef>
          <a:spcPct val="0"/>
        </a:spcBef>
        <a:spcAft>
          <a:spcPct val="0"/>
        </a:spcAft>
        <a:defRPr sz="3323">
          <a:solidFill>
            <a:schemeClr val="tx2"/>
          </a:solidFill>
          <a:latin typeface="Trebuchet MS" pitchFamily="34" charset="0"/>
        </a:defRPr>
      </a:lvl2pPr>
      <a:lvl3pPr algn="ctr" rtl="0" fontAlgn="base">
        <a:spcBef>
          <a:spcPct val="0"/>
        </a:spcBef>
        <a:spcAft>
          <a:spcPct val="0"/>
        </a:spcAft>
        <a:defRPr sz="3323">
          <a:solidFill>
            <a:schemeClr val="tx2"/>
          </a:solidFill>
          <a:latin typeface="Trebuchet MS" pitchFamily="34" charset="0"/>
        </a:defRPr>
      </a:lvl3pPr>
      <a:lvl4pPr algn="ctr" rtl="0" fontAlgn="base">
        <a:spcBef>
          <a:spcPct val="0"/>
        </a:spcBef>
        <a:spcAft>
          <a:spcPct val="0"/>
        </a:spcAft>
        <a:defRPr sz="3323">
          <a:solidFill>
            <a:schemeClr val="tx2"/>
          </a:solidFill>
          <a:latin typeface="Trebuchet MS" pitchFamily="34" charset="0"/>
        </a:defRPr>
      </a:lvl4pPr>
      <a:lvl5pPr algn="ctr" rtl="0" fontAlgn="base">
        <a:spcBef>
          <a:spcPct val="0"/>
        </a:spcBef>
        <a:spcAft>
          <a:spcPct val="0"/>
        </a:spcAft>
        <a:defRPr sz="3323">
          <a:solidFill>
            <a:schemeClr val="tx2"/>
          </a:solidFill>
          <a:latin typeface="Trebuchet MS" pitchFamily="34" charset="0"/>
        </a:defRPr>
      </a:lvl5pPr>
      <a:lvl6pPr marL="422041" algn="ctr" rtl="0" fontAlgn="base">
        <a:spcBef>
          <a:spcPct val="0"/>
        </a:spcBef>
        <a:spcAft>
          <a:spcPct val="0"/>
        </a:spcAft>
        <a:defRPr sz="3323">
          <a:solidFill>
            <a:schemeClr val="tx2"/>
          </a:solidFill>
          <a:latin typeface="Trebuchet MS" pitchFamily="34" charset="0"/>
        </a:defRPr>
      </a:lvl6pPr>
      <a:lvl7pPr marL="844083" algn="ctr" rtl="0" fontAlgn="base">
        <a:spcBef>
          <a:spcPct val="0"/>
        </a:spcBef>
        <a:spcAft>
          <a:spcPct val="0"/>
        </a:spcAft>
        <a:defRPr sz="3323">
          <a:solidFill>
            <a:schemeClr val="tx2"/>
          </a:solidFill>
          <a:latin typeface="Trebuchet MS" pitchFamily="34" charset="0"/>
        </a:defRPr>
      </a:lvl7pPr>
      <a:lvl8pPr marL="1266124" algn="ctr" rtl="0" fontAlgn="base">
        <a:spcBef>
          <a:spcPct val="0"/>
        </a:spcBef>
        <a:spcAft>
          <a:spcPct val="0"/>
        </a:spcAft>
        <a:defRPr sz="3323">
          <a:solidFill>
            <a:schemeClr val="tx2"/>
          </a:solidFill>
          <a:latin typeface="Trebuchet MS" pitchFamily="34" charset="0"/>
        </a:defRPr>
      </a:lvl8pPr>
      <a:lvl9pPr marL="1688165" algn="ctr" rtl="0" fontAlgn="base">
        <a:spcBef>
          <a:spcPct val="0"/>
        </a:spcBef>
        <a:spcAft>
          <a:spcPct val="0"/>
        </a:spcAft>
        <a:defRPr sz="3323">
          <a:solidFill>
            <a:schemeClr val="tx2"/>
          </a:solidFill>
          <a:latin typeface="Trebuchet MS" pitchFamily="34" charset="0"/>
        </a:defRPr>
      </a:lvl9pPr>
    </p:titleStyle>
    <p:bodyStyle>
      <a:lvl1pPr marL="316531" indent="-316531" algn="l" rtl="0" fontAlgn="base">
        <a:spcBef>
          <a:spcPct val="20000"/>
        </a:spcBef>
        <a:spcAft>
          <a:spcPct val="0"/>
        </a:spcAft>
        <a:buChar char="•"/>
        <a:defRPr sz="2585">
          <a:solidFill>
            <a:schemeClr val="tx1"/>
          </a:solidFill>
          <a:latin typeface="+mn-lt"/>
          <a:ea typeface="+mn-ea"/>
          <a:cs typeface="+mn-cs"/>
        </a:defRPr>
      </a:lvl1pPr>
      <a:lvl2pPr marL="685817" indent="-263776" algn="l" rtl="0" fontAlgn="base">
        <a:spcBef>
          <a:spcPct val="20000"/>
        </a:spcBef>
        <a:spcAft>
          <a:spcPct val="0"/>
        </a:spcAft>
        <a:buChar char="–"/>
        <a:defRPr sz="2215">
          <a:solidFill>
            <a:schemeClr val="tx1"/>
          </a:solidFill>
          <a:latin typeface="+mn-lt"/>
        </a:defRPr>
      </a:lvl2pPr>
      <a:lvl3pPr marL="1055103" indent="-211021" algn="l" rtl="0" fontAlgn="base">
        <a:spcBef>
          <a:spcPct val="20000"/>
        </a:spcBef>
        <a:spcAft>
          <a:spcPct val="0"/>
        </a:spcAft>
        <a:buChar char="•"/>
        <a:defRPr sz="1846">
          <a:solidFill>
            <a:schemeClr val="tx1"/>
          </a:solidFill>
          <a:latin typeface="+mn-lt"/>
        </a:defRPr>
      </a:lvl3pPr>
      <a:lvl4pPr marL="1477145" indent="-211021" algn="l" rtl="0" fontAlgn="base">
        <a:spcBef>
          <a:spcPct val="20000"/>
        </a:spcBef>
        <a:spcAft>
          <a:spcPct val="0"/>
        </a:spcAft>
        <a:buChar char="–"/>
        <a:defRPr>
          <a:solidFill>
            <a:schemeClr val="tx1"/>
          </a:solidFill>
          <a:latin typeface="+mn-lt"/>
        </a:defRPr>
      </a:lvl4pPr>
      <a:lvl5pPr marL="1899186" indent="-211021" algn="l" rtl="0" fontAlgn="base">
        <a:spcBef>
          <a:spcPct val="20000"/>
        </a:spcBef>
        <a:spcAft>
          <a:spcPct val="0"/>
        </a:spcAft>
        <a:buChar char="»"/>
        <a:defRPr sz="1477">
          <a:solidFill>
            <a:schemeClr val="tx1"/>
          </a:solidFill>
          <a:latin typeface="+mn-lt"/>
        </a:defRPr>
      </a:lvl5pPr>
      <a:lvl6pPr marL="2321227" indent="-211021" algn="l" rtl="0" fontAlgn="base">
        <a:spcBef>
          <a:spcPct val="20000"/>
        </a:spcBef>
        <a:spcAft>
          <a:spcPct val="0"/>
        </a:spcAft>
        <a:buChar char="»"/>
        <a:defRPr sz="1477">
          <a:solidFill>
            <a:schemeClr val="tx1"/>
          </a:solidFill>
          <a:latin typeface="+mn-lt"/>
        </a:defRPr>
      </a:lvl6pPr>
      <a:lvl7pPr marL="2743269" indent="-211021" algn="l" rtl="0" fontAlgn="base">
        <a:spcBef>
          <a:spcPct val="20000"/>
        </a:spcBef>
        <a:spcAft>
          <a:spcPct val="0"/>
        </a:spcAft>
        <a:buChar char="»"/>
        <a:defRPr sz="1477">
          <a:solidFill>
            <a:schemeClr val="tx1"/>
          </a:solidFill>
          <a:latin typeface="+mn-lt"/>
        </a:defRPr>
      </a:lvl7pPr>
      <a:lvl8pPr marL="3165310" indent="-211021" algn="l" rtl="0" fontAlgn="base">
        <a:spcBef>
          <a:spcPct val="20000"/>
        </a:spcBef>
        <a:spcAft>
          <a:spcPct val="0"/>
        </a:spcAft>
        <a:buChar char="»"/>
        <a:defRPr sz="1477">
          <a:solidFill>
            <a:schemeClr val="tx1"/>
          </a:solidFill>
          <a:latin typeface="+mn-lt"/>
        </a:defRPr>
      </a:lvl8pPr>
      <a:lvl9pPr marL="3587351" indent="-211021" algn="l" rtl="0" fontAlgn="base">
        <a:spcBef>
          <a:spcPct val="20000"/>
        </a:spcBef>
        <a:spcAft>
          <a:spcPct val="0"/>
        </a:spcAft>
        <a:buChar char="»"/>
        <a:defRPr sz="1477">
          <a:solidFill>
            <a:schemeClr val="tx1"/>
          </a:solidFill>
          <a:latin typeface="+mn-lt"/>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8677575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3880582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0441999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7556163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78697790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55875213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119614855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19152569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8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8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8.png"/><Relationship Id="rId18" Type="http://schemas.openxmlformats.org/officeDocument/2006/relationships/image" Target="../media/image40.png"/><Relationship Id="rId3" Type="http://schemas.openxmlformats.org/officeDocument/2006/relationships/notesSlide" Target="../notesSlides/notesSlide12.xml"/><Relationship Id="rId21" Type="http://schemas.openxmlformats.org/officeDocument/2006/relationships/oleObject" Target="../embeddings/oleObject9.bin"/><Relationship Id="rId7" Type="http://schemas.openxmlformats.org/officeDocument/2006/relationships/image" Target="../media/image35.png"/><Relationship Id="rId12" Type="http://schemas.openxmlformats.org/officeDocument/2006/relationships/oleObject" Target="../embeddings/oleObject5.bin"/><Relationship Id="rId17" Type="http://schemas.openxmlformats.org/officeDocument/2006/relationships/oleObject" Target="../embeddings/oleObject7.bin"/><Relationship Id="rId2" Type="http://schemas.openxmlformats.org/officeDocument/2006/relationships/slideLayout" Target="../slideLayouts/slideLayout187.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oleObject" Target="../embeddings/oleObject6.bin"/><Relationship Id="rId23" Type="http://schemas.openxmlformats.org/officeDocument/2006/relationships/image" Target="../media/image44.png"/><Relationship Id="rId10" Type="http://schemas.openxmlformats.org/officeDocument/2006/relationships/oleObject" Target="../embeddings/oleObject4.bin"/><Relationship Id="rId19" Type="http://schemas.openxmlformats.org/officeDocument/2006/relationships/oleObject" Target="../embeddings/oleObject8.bin"/><Relationship Id="rId4" Type="http://schemas.openxmlformats.org/officeDocument/2006/relationships/oleObject" Target="../embeddings/oleObject1.bin"/><Relationship Id="rId9" Type="http://schemas.openxmlformats.org/officeDocument/2006/relationships/image" Target="../media/image36.png"/><Relationship Id="rId14" Type="http://schemas.openxmlformats.org/officeDocument/2006/relationships/image" Target="../media/image43.jpeg"/><Relationship Id="rId22"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8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87.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87.xml"/><Relationship Id="rId6" Type="http://schemas.openxmlformats.org/officeDocument/2006/relationships/image" Target="../media/image48.png"/><Relationship Id="rId5" Type="http://schemas.openxmlformats.org/officeDocument/2006/relationships/image" Target="../media/image59.jpeg"/><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87.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4.xml"/><Relationship Id="rId1" Type="http://schemas.openxmlformats.org/officeDocument/2006/relationships/slideLayout" Target="../slideLayouts/slideLayout187.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187.xml"/><Relationship Id="rId5" Type="http://schemas.openxmlformats.org/officeDocument/2006/relationships/image" Target="../media/image56.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18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8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19ILBH1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42672" y="511899"/>
            <a:ext cx="2212209" cy="2390564"/>
          </a:xfrm>
          <a:prstGeom prst="rect">
            <a:avLst/>
          </a:prstGeom>
          <a:noFill/>
        </p:spPr>
      </p:pic>
      <p:sp>
        <p:nvSpPr>
          <p:cNvPr id="2" name="タイトル 1"/>
          <p:cNvSpPr>
            <a:spLocks noGrp="1"/>
          </p:cNvSpPr>
          <p:nvPr>
            <p:ph type="ctrTitle"/>
          </p:nvPr>
        </p:nvSpPr>
        <p:spPr>
          <a:xfrm>
            <a:off x="0" y="2748864"/>
            <a:ext cx="9161857" cy="1470025"/>
          </a:xfrm>
          <a:effectLst>
            <a:outerShdw blurRad="50800" dist="38100" dir="5400000" algn="t" rotWithShape="0">
              <a:prstClr val="black">
                <a:alpha val="40000"/>
              </a:prstClr>
            </a:outerShdw>
          </a:effectLst>
        </p:spPr>
        <p:txBody>
          <a:bodyPr>
            <a:normAutofit/>
          </a:bodyPr>
          <a:lstStyle/>
          <a:p>
            <a:r>
              <a:rPr kumimoji="1" lang="ja-JP" altLang="en-US" sz="8000" dirty="0" smtClean="0">
                <a:solidFill>
                  <a:srgbClr val="C00000"/>
                </a:solidFill>
                <a:effectLst>
                  <a:outerShdw blurRad="38100" dist="38100" dir="2700000" algn="tl">
                    <a:srgbClr val="000000">
                      <a:alpha val="43137"/>
                    </a:srgbClr>
                  </a:outerShdw>
                </a:effectLst>
                <a:latin typeface="ＤＦＧ極太丸ゴシック体" panose="020F0A00010101010101" pitchFamily="50" charset="-128"/>
                <a:ea typeface="ＤＦＧ極太丸ゴシック体" panose="020F0A00010101010101" pitchFamily="50" charset="-128"/>
              </a:rPr>
              <a:t>危険ドラッグ</a:t>
            </a:r>
            <a:endParaRPr kumimoji="1" lang="ja-JP" altLang="en-US" sz="8000" dirty="0">
              <a:solidFill>
                <a:srgbClr val="C00000"/>
              </a:solidFill>
              <a:effectLst>
                <a:outerShdw blurRad="38100" dist="38100" dir="2700000" algn="tl">
                  <a:srgbClr val="000000">
                    <a:alpha val="43137"/>
                  </a:srgbClr>
                </a:outerShdw>
              </a:effectLst>
              <a:latin typeface="ＤＦＧ極太丸ゴシック体" panose="020F0A00010101010101" pitchFamily="50" charset="-128"/>
              <a:ea typeface="ＤＦＧ極太丸ゴシック体" panose="020F0A00010101010101" pitchFamily="50" charset="-128"/>
            </a:endParaRPr>
          </a:p>
        </p:txBody>
      </p:sp>
      <p:grpSp>
        <p:nvGrpSpPr>
          <p:cNvPr id="12" name="グループ化 11"/>
          <p:cNvGrpSpPr/>
          <p:nvPr/>
        </p:nvGrpSpPr>
        <p:grpSpPr>
          <a:xfrm>
            <a:off x="2805780" y="1766623"/>
            <a:ext cx="3858495" cy="1465907"/>
            <a:chOff x="2893281" y="1182221"/>
            <a:chExt cx="3858495" cy="1465907"/>
          </a:xfrm>
          <a:effectLst>
            <a:outerShdw blurRad="50800" dist="38100" dir="16200000" rotWithShape="0">
              <a:prstClr val="black">
                <a:alpha val="40000"/>
              </a:prstClr>
            </a:outerShdw>
          </a:effectLst>
        </p:grpSpPr>
        <p:sp>
          <p:nvSpPr>
            <p:cNvPr id="4" name="テキスト ボックス 3"/>
            <p:cNvSpPr txBox="1"/>
            <p:nvPr/>
          </p:nvSpPr>
          <p:spPr>
            <a:xfrm rot="20238664">
              <a:off x="2893281" y="1336358"/>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Ｓ</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5" name="テキスト ボックス 4"/>
            <p:cNvSpPr txBox="1"/>
            <p:nvPr/>
          </p:nvSpPr>
          <p:spPr>
            <a:xfrm rot="21124124">
              <a:off x="3595769" y="1196217"/>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Ｔ</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6" name="テキスト ボックス 5"/>
            <p:cNvSpPr txBox="1"/>
            <p:nvPr/>
          </p:nvSpPr>
          <p:spPr>
            <a:xfrm rot="2023939">
              <a:off x="5815672" y="1632465"/>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7" name="テキスト ボックス 6"/>
            <p:cNvSpPr txBox="1"/>
            <p:nvPr/>
          </p:nvSpPr>
          <p:spPr>
            <a:xfrm rot="886979">
              <a:off x="5118132" y="1297734"/>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Ｐ</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8" name="テキスト ボックス 7"/>
            <p:cNvSpPr txBox="1"/>
            <p:nvPr/>
          </p:nvSpPr>
          <p:spPr>
            <a:xfrm>
              <a:off x="4300507" y="1182221"/>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Ｏ</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grpSp>
      <p:sp>
        <p:nvSpPr>
          <p:cNvPr id="9" name="正方形/長方形 8"/>
          <p:cNvSpPr/>
          <p:nvPr/>
        </p:nvSpPr>
        <p:spPr>
          <a:xfrm>
            <a:off x="-24004" y="4203446"/>
            <a:ext cx="9144000" cy="523220"/>
          </a:xfrm>
          <a:prstGeom prst="rect">
            <a:avLst/>
          </a:prstGeom>
          <a:effectLst>
            <a:outerShdw blurRad="50800" dist="38100" dir="2700000" algn="tl" rotWithShape="0">
              <a:schemeClr val="tx1">
                <a:lumMod val="50000"/>
                <a:lumOff val="50000"/>
                <a:alpha val="40000"/>
              </a:schemeClr>
            </a:outerShdw>
          </a:effectLst>
        </p:spPr>
        <p:txBody>
          <a:bodyPr wrap="square">
            <a:spAutoFit/>
          </a:bodyPr>
          <a:lstStyle/>
          <a:p>
            <a:pPr algn="ctr"/>
            <a:r>
              <a:rPr lang="ja-JP" altLang="en-US" sz="2800"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－その疑問、薬剤師が答えます－</a:t>
            </a:r>
            <a:endParaRPr lang="ja-JP" altLang="en-US" sz="28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0" name="Rectangle 2"/>
          <p:cNvSpPr>
            <a:spLocks noGrp="1"/>
          </p:cNvSpPr>
          <p:nvPr>
            <p:ph type="subTitle" idx="1"/>
          </p:nvPr>
        </p:nvSpPr>
        <p:spPr>
          <a:xfrm>
            <a:off x="-24004" y="5344671"/>
            <a:ext cx="9144000" cy="1040733"/>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kern="0" dirty="0">
                <a:solidFill>
                  <a:srgbClr val="002060"/>
                </a:solidFill>
                <a:latin typeface="ＤＦＰ中太丸ゴシック体" panose="020F0700010101010101" pitchFamily="50" charset="-128"/>
                <a:ea typeface="ＤＦＰ中太丸ゴシック体" panose="020F0700010101010101" pitchFamily="50" charset="-128"/>
              </a:rPr>
              <a:t> </a:t>
            </a:r>
            <a:r>
              <a:rPr kumimoji="0" lang="ja-JP" altLang="en-US" sz="1800" kern="0" dirty="0" smtClean="0">
                <a:solidFill>
                  <a:srgbClr val="002060"/>
                </a:solidFill>
                <a:latin typeface="ＤＦＰ中太丸ゴシック体" panose="020F0700010101010101" pitchFamily="50" charset="-128"/>
                <a:ea typeface="ＤＦＰ中太丸ゴシック体" panose="020F0700010101010101" pitchFamily="50" charset="-128"/>
              </a:rPr>
              <a:t>一 般 </a:t>
            </a:r>
            <a:r>
              <a:rPr kumimoji="0" lang="ja-JP" altLang="en-US" sz="1800" b="0" i="0" u="none" strike="noStrike" kern="0" cap="none" spc="0" normalizeH="0" baseline="0" noProof="0" dirty="0" smtClean="0">
                <a:ln>
                  <a:noFill/>
                </a:ln>
                <a:solidFill>
                  <a:srgbClr val="002060"/>
                </a:solidFill>
                <a:uLnTx/>
                <a:uFillTx/>
                <a:latin typeface="ＤＦＰ中太丸ゴシック体" panose="020F0700010101010101" pitchFamily="50" charset="-128"/>
                <a:ea typeface="ＤＦＰ中太丸ゴシック体" panose="020F0700010101010101" pitchFamily="50" charset="-128"/>
              </a:rPr>
              <a:t>社 団 法 人</a:t>
            </a:r>
            <a:r>
              <a:rPr kumimoji="0" lang="en-US" altLang="ja-JP" sz="1600" b="0" i="0" u="none" strike="noStrike" kern="0" cap="none" spc="0" normalizeH="0" baseline="0" noProof="0" dirty="0" smtClean="0">
                <a:ln>
                  <a:noFill/>
                </a:ln>
                <a:solidFill>
                  <a:srgbClr val="002060"/>
                </a:solidFill>
                <a:uLnTx/>
                <a:uFillTx/>
                <a:latin typeface="ＤＦＰ中太丸ゴシック体" panose="020F0700010101010101" pitchFamily="50" charset="-128"/>
                <a:ea typeface="ＤＦＰ中太丸ゴシック体" panose="020F0700010101010101" pitchFamily="50" charset="-128"/>
              </a:rPr>
              <a:t/>
            </a:r>
            <a:br>
              <a:rPr kumimoji="0" lang="en-US" altLang="ja-JP" sz="1600" b="0" i="0" u="none" strike="noStrike" kern="0" cap="none" spc="0" normalizeH="0" baseline="0" noProof="0" dirty="0" smtClean="0">
                <a:ln>
                  <a:noFill/>
                </a:ln>
                <a:solidFill>
                  <a:srgbClr val="002060"/>
                </a:solidFill>
                <a:uLnTx/>
                <a:uFillTx/>
                <a:latin typeface="ＤＦＰ中太丸ゴシック体" panose="020F0700010101010101" pitchFamily="50" charset="-128"/>
                <a:ea typeface="ＤＦＰ中太丸ゴシック体" panose="020F0700010101010101" pitchFamily="50" charset="-128"/>
              </a:rPr>
            </a:br>
            <a:r>
              <a:rPr kumimoji="0" lang="ja-JP" altLang="en-US" sz="2800" b="0" i="0" u="none" strike="noStrike" kern="0" cap="none" spc="0" normalizeH="0" baseline="0" noProof="0" dirty="0" smtClean="0">
                <a:ln>
                  <a:noFill/>
                </a:ln>
                <a:solidFill>
                  <a:srgbClr val="002060"/>
                </a:solidFill>
                <a:uLnTx/>
                <a:uFillTx/>
                <a:latin typeface="ＤＦＰ中太丸ゴシック体" panose="020F0700010101010101" pitchFamily="50" charset="-128"/>
                <a:ea typeface="ＤＦＰ中太丸ゴシック体" panose="020F0700010101010101" pitchFamily="50" charset="-128"/>
              </a:rPr>
              <a:t>愛 知 県 学 校 薬 剤 師 会 </a:t>
            </a:r>
            <a:endParaRPr kumimoji="0" lang="en-US" altLang="ja-JP" sz="1800" b="0" i="0" u="none" strike="noStrike" kern="0" cap="none" spc="0" normalizeH="0" baseline="0" noProof="0" dirty="0" smtClean="0">
              <a:ln>
                <a:noFill/>
              </a:ln>
              <a:solidFill>
                <a:srgbClr val="002060"/>
              </a:solidFill>
              <a:uLnTx/>
              <a:uFillTx/>
              <a:latin typeface="ＤＦＰ中太丸ゴシック体" panose="020F0700010101010101" pitchFamily="50" charset="-128"/>
              <a:ea typeface="ＤＦＰ中太丸ゴシック体" panose="020F0700010101010101" pitchFamily="50" charset="-128"/>
            </a:endParaRPr>
          </a:p>
        </p:txBody>
      </p:sp>
      <p:sp>
        <p:nvSpPr>
          <p:cNvPr id="15" name="正方形/長方形 14"/>
          <p:cNvSpPr/>
          <p:nvPr/>
        </p:nvSpPr>
        <p:spPr>
          <a:xfrm>
            <a:off x="251520" y="116632"/>
            <a:ext cx="2236510" cy="400110"/>
          </a:xfrm>
          <a:prstGeom prst="rect">
            <a:avLst/>
          </a:prstGeom>
        </p:spPr>
        <p:txBody>
          <a:bodyPr wrap="none">
            <a:spAutoFit/>
          </a:bodyPr>
          <a:lstStyle/>
          <a:p>
            <a:r>
              <a:rPr lang="zh-CN" altLang="en-US" sz="2000" dirty="0">
                <a:solidFill>
                  <a:srgbClr val="002060"/>
                </a:solidFill>
                <a:latin typeface="ＤＦＰ中太丸ゴシック体" panose="020F0700010101010101" pitchFamily="50" charset="-128"/>
                <a:ea typeface="ＤＦＰ中太丸ゴシック体" panose="020F0700010101010101" pitchFamily="50" charset="-128"/>
              </a:rPr>
              <a:t>薬物乱用防止教室</a:t>
            </a:r>
            <a:endParaRPr lang="ja-JP" altLang="en-US" sz="20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Tree>
    <p:extLst>
      <p:ext uri="{BB962C8B-B14F-4D97-AF65-F5344CB8AC3E}">
        <p14:creationId xmlns:p14="http://schemas.microsoft.com/office/powerpoint/2010/main" val="183062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037" y="1926752"/>
            <a:ext cx="3614785" cy="2711090"/>
          </a:xfrm>
          <a:prstGeom prst="rect">
            <a:avLst/>
          </a:prstGeom>
        </p:spPr>
      </p:pic>
      <p:sp>
        <p:nvSpPr>
          <p:cNvPr id="5" name="正方形/長方形 4"/>
          <p:cNvSpPr/>
          <p:nvPr/>
        </p:nvSpPr>
        <p:spPr bwMode="auto">
          <a:xfrm>
            <a:off x="3889785" y="1926752"/>
            <a:ext cx="4824000" cy="3456000"/>
          </a:xfrm>
          <a:prstGeom prst="rect">
            <a:avLst/>
          </a:prstGeom>
          <a:solidFill>
            <a:schemeClr val="bg1"/>
          </a:solidFill>
          <a:ln w="12700" cap="flat" cmpd="sng" algn="ctr">
            <a:solidFill>
              <a:srgbClr val="0070C0"/>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ea typeface="ＤＦＰ太丸ゴシック体" pitchFamily="50" charset="-128"/>
            </a:endParaRPr>
          </a:p>
        </p:txBody>
      </p:sp>
      <p:sp>
        <p:nvSpPr>
          <p:cNvPr id="272386" name="Rectangle 2"/>
          <p:cNvSpPr>
            <a:spLocks noChangeArrowheads="1"/>
          </p:cNvSpPr>
          <p:nvPr/>
        </p:nvSpPr>
        <p:spPr bwMode="auto">
          <a:xfrm>
            <a:off x="0" y="249237"/>
            <a:ext cx="9144000" cy="1008063"/>
          </a:xfrm>
          <a:prstGeom prst="rect">
            <a:avLst/>
          </a:prstGeom>
          <a:noFill/>
          <a:ln w="9525">
            <a:noFill/>
            <a:miter lim="800000"/>
            <a:headEnd/>
            <a:tailEnd/>
          </a:ln>
          <a:effectLst/>
        </p:spPr>
        <p:txBody>
          <a:bodyPr anchor="ctr"/>
          <a:lstStyle/>
          <a:p>
            <a:pPr algn="ctr" eaLnBrk="1" fontAlgn="auto" hangingPunct="1">
              <a:spcAft>
                <a:spcPts val="0"/>
              </a:spcAft>
              <a:defRPr/>
            </a:pPr>
            <a:endParaRPr lang="ja-JP" altLang="en-US" sz="4400" dirty="0">
              <a:solidFill>
                <a:srgbClr val="002060"/>
              </a:solidFill>
              <a:effectLst>
                <a:outerShdw blurRad="38100" dist="38100" dir="2700000" algn="tl">
                  <a:srgbClr val="000000">
                    <a:alpha val="43137"/>
                  </a:srgbClr>
                </a:outerShdw>
              </a:effectLst>
              <a:latin typeface="ＤＦＰ太丸ゴシック体" pitchFamily="50" charset="-128"/>
              <a:ea typeface="ＤＦＰ太丸ゴシック体" pitchFamily="50" charset="-128"/>
            </a:endParaRPr>
          </a:p>
        </p:txBody>
      </p:sp>
      <p:pic>
        <p:nvPicPr>
          <p:cNvPr id="229379" name="Picture 3" descr="THC"/>
          <p:cNvPicPr>
            <a:picLocks noChangeAspect="1" noChangeArrowheads="1"/>
          </p:cNvPicPr>
          <p:nvPr/>
        </p:nvPicPr>
        <p:blipFill>
          <a:blip r:embed="rId4" cstate="email">
            <a:clrChange>
              <a:clrFrom>
                <a:srgbClr val="FFFFFF"/>
              </a:clrFrom>
              <a:clrTo>
                <a:srgbClr val="FFFFFF">
                  <a:alpha val="0"/>
                </a:srgbClr>
              </a:clrTo>
            </a:clrChange>
            <a:lum bright="-18000" contrast="12000"/>
            <a:extLst>
              <a:ext uri="{28A0092B-C50C-407E-A947-70E740481C1C}">
                <a14:useLocalDpi xmlns:a14="http://schemas.microsoft.com/office/drawing/2010/main"/>
              </a:ext>
            </a:extLst>
          </a:blip>
          <a:srcRect/>
          <a:stretch>
            <a:fillRect/>
          </a:stretch>
        </p:blipFill>
        <p:spPr bwMode="auto">
          <a:xfrm>
            <a:off x="655764" y="5139210"/>
            <a:ext cx="2692100" cy="15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Text Box 4"/>
          <p:cNvSpPr txBox="1">
            <a:spLocks noChangeArrowheads="1"/>
          </p:cNvSpPr>
          <p:nvPr/>
        </p:nvSpPr>
        <p:spPr bwMode="auto">
          <a:xfrm>
            <a:off x="1461977" y="5068317"/>
            <a:ext cx="2160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smtClean="0">
                <a:solidFill>
                  <a:srgbClr val="002060"/>
                </a:solidFill>
                <a:latin typeface="Century" panose="02040604050505020304" pitchFamily="18" charset="0"/>
                <a:ea typeface="ＤＦＰ中太丸ゴシック体" panose="020F0700010101010101" pitchFamily="50" charset="-128"/>
              </a:rPr>
              <a:t>ＴＨＣ</a:t>
            </a:r>
            <a:r>
              <a:rPr lang="en-US" altLang="ja-JP" sz="1600" dirty="0" smtClean="0">
                <a:solidFill>
                  <a:srgbClr val="002060"/>
                </a:solidFill>
                <a:latin typeface="Century" panose="02040604050505020304" pitchFamily="18" charset="0"/>
                <a:ea typeface="ＤＦＰ中太丸ゴシック体" panose="020F0700010101010101" pitchFamily="50" charset="-128"/>
              </a:rPr>
              <a:t/>
            </a:r>
            <a:br>
              <a:rPr lang="en-US" altLang="ja-JP" sz="1600" dirty="0" smtClean="0">
                <a:solidFill>
                  <a:srgbClr val="002060"/>
                </a:solidFill>
                <a:latin typeface="Century" panose="02040604050505020304" pitchFamily="18" charset="0"/>
                <a:ea typeface="ＤＦＰ中太丸ゴシック体" panose="020F0700010101010101" pitchFamily="50" charset="-128"/>
              </a:rPr>
            </a:br>
            <a:r>
              <a:rPr lang="ja-JP" altLang="en-US" sz="1000" dirty="0" smtClean="0">
                <a:solidFill>
                  <a:srgbClr val="002060"/>
                </a:solidFill>
                <a:latin typeface="Century" panose="02040604050505020304" pitchFamily="18" charset="0"/>
                <a:ea typeface="ＤＦＰ中太丸ゴシック体" panose="020F0700010101010101" pitchFamily="50" charset="-128"/>
              </a:rPr>
              <a:t>（</a:t>
            </a:r>
            <a:r>
              <a:rPr lang="ja-JP" altLang="en-US" sz="1000" dirty="0">
                <a:solidFill>
                  <a:srgbClr val="002060"/>
                </a:solidFill>
                <a:latin typeface="Century" panose="02040604050505020304" pitchFamily="18" charset="0"/>
                <a:ea typeface="ＤＦＰ中太丸ゴシック体" panose="020F0700010101010101" pitchFamily="50" charset="-128"/>
              </a:rPr>
              <a:t>テトラヒドロカンナビノール）</a:t>
            </a:r>
          </a:p>
        </p:txBody>
      </p:sp>
      <p:sp>
        <p:nvSpPr>
          <p:cNvPr id="229381" name="Text Box 5"/>
          <p:cNvSpPr txBox="1">
            <a:spLocks noChangeArrowheads="1"/>
          </p:cNvSpPr>
          <p:nvPr/>
        </p:nvSpPr>
        <p:spPr bwMode="auto">
          <a:xfrm>
            <a:off x="1119964" y="4690060"/>
            <a:ext cx="1672329" cy="338554"/>
          </a:xfrm>
          <a:prstGeom prst="rect">
            <a:avLst/>
          </a:prstGeom>
          <a:solidFill>
            <a:schemeClr val="bg1"/>
          </a:solidFill>
          <a:ln w="57150" cmpd="thinThick" algn="ctr">
            <a:solidFill>
              <a:srgbClr val="CC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latin typeface="Times New Roman" panose="02020603050405020304" pitchFamily="18" charset="0"/>
                <a:ea typeface="ＤＦＰ中太丸ゴシック体" panose="020F0700010101010101" pitchFamily="50" charset="-128"/>
              </a:rPr>
              <a:t>幻覚作用の本体</a:t>
            </a:r>
          </a:p>
        </p:txBody>
      </p:sp>
      <p:sp>
        <p:nvSpPr>
          <p:cNvPr id="229383" name="Text Box 7"/>
          <p:cNvSpPr txBox="1">
            <a:spLocks noChangeArrowheads="1"/>
          </p:cNvSpPr>
          <p:nvPr/>
        </p:nvSpPr>
        <p:spPr bwMode="auto">
          <a:xfrm>
            <a:off x="0" y="1270881"/>
            <a:ext cx="9144000" cy="5847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a:solidFill>
                  <a:srgbClr val="FF6600"/>
                </a:solidFill>
                <a:latin typeface="ＤＦＰ太丸ゴシック体" panose="020F0800010101010101" pitchFamily="50" charset="-128"/>
                <a:ea typeface="ＤＦＰ太丸ゴシック体" panose="020F0800010101010101" pitchFamily="50" charset="-128"/>
              </a:rPr>
              <a:t>中枢作用が持続的で精神障害を誘発する！</a:t>
            </a:r>
          </a:p>
        </p:txBody>
      </p:sp>
      <p:pic>
        <p:nvPicPr>
          <p:cNvPr id="229385" name="Picture 9" descr="Koeh-02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4707" y="2252796"/>
            <a:ext cx="2582314" cy="314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8" name="Text Box 12"/>
          <p:cNvSpPr txBox="1">
            <a:spLocks noChangeArrowheads="1"/>
          </p:cNvSpPr>
          <p:nvPr/>
        </p:nvSpPr>
        <p:spPr bwMode="auto">
          <a:xfrm>
            <a:off x="6374671" y="2181700"/>
            <a:ext cx="2225741" cy="1569660"/>
          </a:xfrm>
          <a:prstGeom prst="rect">
            <a:avLst/>
          </a:prstGeom>
          <a:solidFill>
            <a:schemeClr val="bg1"/>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rPr>
              <a:t>※</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ＴＨＣの</a:t>
            </a:r>
            <a:r>
              <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rPr>
              <a:t>LD50</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はニコチン</a:t>
            </a: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の</a:t>
            </a:r>
            <a:endParaRPr lang="en-US" altLang="ja-JP" sz="1200" b="1" dirty="0" smtClean="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　約</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１００倍高いため「</a:t>
            </a: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大麻　　</a:t>
            </a:r>
            <a:endParaRPr lang="en-US" altLang="ja-JP" sz="1200" b="1" dirty="0" smtClean="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　タバコ</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より</a:t>
            </a: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安全</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」と言う</a:t>
            </a: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人</a:t>
            </a:r>
            <a:endParaRPr lang="en-US" altLang="ja-JP" sz="1200" b="1" dirty="0" smtClean="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　がいるが、ニコチンの作用</a:t>
            </a:r>
            <a:endParaRPr lang="en-US" altLang="ja-JP" sz="1200" b="1" dirty="0" smtClean="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　は神経節ブロックで一過性</a:t>
            </a:r>
            <a:endParaRPr lang="en-US" altLang="ja-JP" sz="1200" b="1" dirty="0" smtClean="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　である</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のに対し、ＴＨＣ</a:t>
            </a: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の</a:t>
            </a:r>
            <a:endParaRPr lang="en-US" altLang="ja-JP" sz="1200" b="1" dirty="0" smtClean="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　中枢</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作用は持続的であり</a:t>
            </a: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注</a:t>
            </a:r>
            <a:endParaRPr lang="en-US" altLang="ja-JP" sz="1200" b="1" dirty="0" smtClean="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smtClean="0">
                <a:solidFill>
                  <a:srgbClr val="006666"/>
                </a:solidFill>
                <a:latin typeface="ＤＦＰ中太丸ゴシック体" panose="020F0700010101010101" pitchFamily="50" charset="-128"/>
                <a:ea typeface="ＤＦＰ中太丸ゴシック体" panose="020F0700010101010101" pitchFamily="50" charset="-128"/>
              </a:rPr>
              <a:t>　意</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を要する。</a:t>
            </a:r>
          </a:p>
        </p:txBody>
      </p:sp>
      <p:sp>
        <p:nvSpPr>
          <p:cNvPr id="7" name="正方形/長方形 6"/>
          <p:cNvSpPr/>
          <p:nvPr/>
        </p:nvSpPr>
        <p:spPr>
          <a:xfrm>
            <a:off x="6279534" y="4690060"/>
            <a:ext cx="1620957" cy="338554"/>
          </a:xfrm>
          <a:prstGeom prst="rect">
            <a:avLst/>
          </a:prstGeom>
        </p:spPr>
        <p:txBody>
          <a:bodyPr wrap="none">
            <a:spAutoFit/>
          </a:bodyPr>
          <a:lstStyle/>
          <a:p>
            <a:r>
              <a:rPr lang="ja-JP" altLang="en-US" sz="1600" b="1" dirty="0">
                <a:solidFill>
                  <a:srgbClr val="002060"/>
                </a:solidFill>
                <a:latin typeface="ＤＦＰ中太丸ゴシック体" panose="020F0700010101010101" pitchFamily="50" charset="-128"/>
                <a:ea typeface="ＤＦＰ中太丸ゴシック体" panose="020F0700010101010101" pitchFamily="50" charset="-128"/>
              </a:rPr>
              <a:t>＜マリファナ＞</a:t>
            </a:r>
          </a:p>
        </p:txBody>
      </p:sp>
      <p:sp>
        <p:nvSpPr>
          <p:cNvPr id="8" name="正方形/長方形 7"/>
          <p:cNvSpPr/>
          <p:nvPr/>
        </p:nvSpPr>
        <p:spPr>
          <a:xfrm>
            <a:off x="6066907" y="3882289"/>
            <a:ext cx="2646878" cy="338554"/>
          </a:xfrm>
          <a:prstGeom prst="rect">
            <a:avLst/>
          </a:prstGeom>
        </p:spPr>
        <p:txBody>
          <a:bodyPr wrap="none">
            <a:spAutoFit/>
          </a:bodyPr>
          <a:lstStyle/>
          <a:p>
            <a:r>
              <a:rPr lang="ja-JP" altLang="en-US" sz="1600" b="1" dirty="0">
                <a:solidFill>
                  <a:srgbClr val="002060"/>
                </a:solidFill>
                <a:latin typeface="ＤＦＰ中太丸ゴシック体" panose="020F0700010101010101" pitchFamily="50" charset="-128"/>
                <a:ea typeface="ＤＦＰ中太丸ゴシック体" panose="020F0700010101010101" pitchFamily="50" charset="-128"/>
              </a:rPr>
              <a:t>＜ハシッシュ・チャラス＞</a:t>
            </a:r>
          </a:p>
        </p:txBody>
      </p:sp>
      <p:sp>
        <p:nvSpPr>
          <p:cNvPr id="9" name="正方形/長方形 8"/>
          <p:cNvSpPr/>
          <p:nvPr/>
        </p:nvSpPr>
        <p:spPr>
          <a:xfrm>
            <a:off x="6488044" y="4168625"/>
            <a:ext cx="2111356" cy="523220"/>
          </a:xfrm>
          <a:prstGeom prst="rect">
            <a:avLst/>
          </a:prstGeom>
        </p:spPr>
        <p:txBody>
          <a:bodyPr wrap="square">
            <a:spAutoFit/>
          </a:bodyPr>
          <a:lstStyle/>
          <a:p>
            <a:r>
              <a:rPr lang="ja-JP" altLang="en-US" sz="1400" dirty="0">
                <a:latin typeface="ＤＦＰ中太丸ゴシック体" panose="020F0700010101010101" pitchFamily="50" charset="-128"/>
                <a:ea typeface="ＤＦＰ中太丸ゴシック体" panose="020F0700010101010101" pitchFamily="50" charset="-128"/>
              </a:rPr>
              <a:t>花穂や乾燥葉を樹脂</a:t>
            </a:r>
            <a:r>
              <a:rPr lang="ja-JP" altLang="en-US" sz="1400" dirty="0" smtClean="0">
                <a:latin typeface="ＤＦＰ中太丸ゴシック体" panose="020F0700010101010101" pitchFamily="50" charset="-128"/>
                <a:ea typeface="ＤＦＰ中太丸ゴシック体" panose="020F0700010101010101" pitchFamily="50" charset="-128"/>
              </a:rPr>
              <a:t>で</a:t>
            </a:r>
            <a:endParaRPr lang="en-US" altLang="ja-JP" sz="1400" dirty="0" smtClean="0">
              <a:latin typeface="ＤＦＰ中太丸ゴシック体" panose="020F0700010101010101" pitchFamily="50" charset="-128"/>
              <a:ea typeface="ＤＦＰ中太丸ゴシック体" panose="020F0700010101010101" pitchFamily="50" charset="-128"/>
            </a:endParaRPr>
          </a:p>
          <a:p>
            <a:r>
              <a:rPr lang="ja-JP" altLang="en-US" sz="1400" dirty="0" smtClean="0">
                <a:latin typeface="ＤＦＰ中太丸ゴシック体" panose="020F0700010101010101" pitchFamily="50" charset="-128"/>
                <a:ea typeface="ＤＦＰ中太丸ゴシック体" panose="020F0700010101010101" pitchFamily="50" charset="-128"/>
              </a:rPr>
              <a:t>固めたもの</a:t>
            </a:r>
            <a:endParaRPr lang="ja-JP" altLang="en-US" sz="1400" dirty="0">
              <a:latin typeface="ＤＦＰ中太丸ゴシック体" panose="020F0700010101010101" pitchFamily="50" charset="-128"/>
              <a:ea typeface="ＤＦＰ中太丸ゴシック体" panose="020F0700010101010101" pitchFamily="50" charset="-128"/>
            </a:endParaRPr>
          </a:p>
        </p:txBody>
      </p:sp>
      <p:sp>
        <p:nvSpPr>
          <p:cNvPr id="10" name="正方形/長方形 9"/>
          <p:cNvSpPr/>
          <p:nvPr/>
        </p:nvSpPr>
        <p:spPr>
          <a:xfrm>
            <a:off x="6537021" y="4976396"/>
            <a:ext cx="902811" cy="307777"/>
          </a:xfrm>
          <a:prstGeom prst="rect">
            <a:avLst/>
          </a:prstGeom>
        </p:spPr>
        <p:txBody>
          <a:bodyPr wrap="none">
            <a:spAutoFit/>
          </a:bodyPr>
          <a:lstStyle/>
          <a:p>
            <a:r>
              <a:rPr lang="ja-JP" altLang="en-US" sz="1400" dirty="0">
                <a:latin typeface="ＤＦＰ中太丸ゴシック体" panose="020F0700010101010101" pitchFamily="50" charset="-128"/>
                <a:ea typeface="ＤＦＰ中太丸ゴシック体" panose="020F0700010101010101" pitchFamily="50" charset="-128"/>
              </a:rPr>
              <a:t>大麻の葉</a:t>
            </a:r>
          </a:p>
        </p:txBody>
      </p:sp>
      <p:sp>
        <p:nvSpPr>
          <p:cNvPr id="31755" name="Rectangle 11"/>
          <p:cNvSpPr>
            <a:spLocks noChangeArrowheads="1"/>
          </p:cNvSpPr>
          <p:nvPr/>
        </p:nvSpPr>
        <p:spPr bwMode="auto">
          <a:xfrm>
            <a:off x="3889785" y="5380853"/>
            <a:ext cx="4824000" cy="101566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a:extLst/>
        </p:spPr>
        <p:txBody>
          <a:bodyPr wrap="square" anchor="ctr">
            <a:spAutoFit/>
          </a:bodyPr>
          <a:lstStyle/>
          <a:p>
            <a:pPr eaLnBrk="1" fontAlgn="auto" hangingPunct="1">
              <a:spcAft>
                <a:spcPts val="0"/>
              </a:spcAft>
              <a:defRPr/>
            </a:pPr>
            <a:r>
              <a:rPr lang="ja-JP" altLang="en-US" sz="2000" b="1" dirty="0">
                <a:solidFill>
                  <a:srgbClr val="C00000"/>
                </a:solidFill>
                <a:latin typeface="ＤＦＰ中太丸ゴシック体" pitchFamily="50" charset="-128"/>
                <a:ea typeface="ＤＦＰ中太丸ゴシック体" pitchFamily="50" charset="-128"/>
              </a:rPr>
              <a:t>日本の法律では大麻（マリファナ）栽培免許を所持しない者が発芽させる</a:t>
            </a:r>
            <a:r>
              <a:rPr lang="ja-JP" altLang="en-US" sz="2000" b="1" dirty="0" smtClean="0">
                <a:solidFill>
                  <a:srgbClr val="C00000"/>
                </a:solidFill>
                <a:latin typeface="ＤＦＰ中太丸ゴシック体" pitchFamily="50" charset="-128"/>
                <a:ea typeface="ＤＦＰ中太丸ゴシック体" pitchFamily="50" charset="-128"/>
              </a:rPr>
              <a:t>と犯罪</a:t>
            </a:r>
            <a:r>
              <a:rPr lang="ja-JP" altLang="en-US" sz="2000" b="1" dirty="0">
                <a:solidFill>
                  <a:srgbClr val="C00000"/>
                </a:solidFill>
                <a:latin typeface="ＤＦＰ中太丸ゴシック体" pitchFamily="50" charset="-128"/>
                <a:ea typeface="ＤＦＰ中太丸ゴシック体" pitchFamily="50" charset="-128"/>
              </a:rPr>
              <a:t>に</a:t>
            </a:r>
            <a:r>
              <a:rPr lang="ja-JP" altLang="en-US" sz="2000" b="1" dirty="0" smtClean="0">
                <a:solidFill>
                  <a:srgbClr val="C00000"/>
                </a:solidFill>
                <a:latin typeface="ＤＦＰ中太丸ゴシック体" pitchFamily="50" charset="-128"/>
                <a:ea typeface="ＤＦＰ中太丸ゴシック体" pitchFamily="50" charset="-128"/>
              </a:rPr>
              <a:t>なります。 </a:t>
            </a:r>
            <a:endParaRPr lang="ja-JP" altLang="en-US" sz="2000" b="1" dirty="0">
              <a:solidFill>
                <a:srgbClr val="C00000"/>
              </a:solidFill>
              <a:latin typeface="ＤＦＰ中太丸ゴシック体" pitchFamily="50" charset="-128"/>
              <a:ea typeface="ＤＦＰ中太丸ゴシック体" pitchFamily="50" charset="-128"/>
            </a:endParaRPr>
          </a:p>
        </p:txBody>
      </p:sp>
      <p:sp>
        <p:nvSpPr>
          <p:cNvPr id="18" name="タイトル 1"/>
          <p:cNvSpPr txBox="1">
            <a:spLocks/>
          </p:cNvSpPr>
          <p:nvPr/>
        </p:nvSpPr>
        <p:spPr>
          <a:xfrm>
            <a:off x="-17857" y="-17706"/>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大麻の危険性</a:t>
            </a:r>
            <a:endParaRPr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20" name="Picture 11" descr="19ILBH0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0754" y="3405925"/>
            <a:ext cx="1974231" cy="1772362"/>
          </a:xfrm>
          <a:prstGeom prst="rect">
            <a:avLst/>
          </a:prstGeom>
          <a:noFill/>
        </p:spPr>
      </p:pic>
    </p:spTree>
    <p:extLst>
      <p:ext uri="{BB962C8B-B14F-4D97-AF65-F5344CB8AC3E}">
        <p14:creationId xmlns:p14="http://schemas.microsoft.com/office/powerpoint/2010/main" val="3320843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9" name="Text Box 5"/>
          <p:cNvSpPr txBox="1">
            <a:spLocks noChangeArrowheads="1"/>
          </p:cNvSpPr>
          <p:nvPr/>
        </p:nvSpPr>
        <p:spPr bwMode="auto">
          <a:xfrm>
            <a:off x="-8632" y="1222297"/>
            <a:ext cx="9144000" cy="646331"/>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b="1" u="sng" dirty="0" smtClean="0">
                <a:solidFill>
                  <a:srgbClr val="FF6600"/>
                </a:solidFill>
                <a:latin typeface="ＤＦＰ中太丸ゴシック体" panose="020F0700010101010101" pitchFamily="50" charset="-128"/>
                <a:ea typeface="ＤＦＰ中太丸ゴシック体" panose="020F0700010101010101" pitchFamily="50" charset="-128"/>
              </a:rPr>
              <a:t>違法であり勝手な解釈をしない</a:t>
            </a:r>
            <a:r>
              <a:rPr lang="en-US" altLang="ja-JP" sz="3600" b="1" u="sng" dirty="0" smtClean="0">
                <a:solidFill>
                  <a:srgbClr val="FF6600"/>
                </a:solidFill>
                <a:latin typeface="ＤＦＰ中太丸ゴシック体" panose="020F0700010101010101" pitchFamily="50" charset="-128"/>
                <a:ea typeface="ＤＦＰ中太丸ゴシック体" panose="020F0700010101010101" pitchFamily="50" charset="-128"/>
              </a:rPr>
              <a:t>!!</a:t>
            </a:r>
            <a:endParaRPr lang="ja-JP" altLang="en-US" sz="3600" b="1" u="sng" dirty="0">
              <a:solidFill>
                <a:srgbClr val="FF6600"/>
              </a:solidFill>
              <a:latin typeface="ＤＦＰ中太丸ゴシック体" panose="020F0700010101010101" pitchFamily="50" charset="-128"/>
              <a:ea typeface="ＤＦＰ中太丸ゴシック体" panose="020F0700010101010101" pitchFamily="50" charset="-128"/>
            </a:endParaRPr>
          </a:p>
        </p:txBody>
      </p:sp>
      <p:sp>
        <p:nvSpPr>
          <p:cNvPr id="11" name="正方形/長方形 10"/>
          <p:cNvSpPr/>
          <p:nvPr/>
        </p:nvSpPr>
        <p:spPr>
          <a:xfrm>
            <a:off x="7768613" y="5294466"/>
            <a:ext cx="963725" cy="246221"/>
          </a:xfrm>
          <a:prstGeom prst="rect">
            <a:avLst/>
          </a:prstGeom>
        </p:spPr>
        <p:txBody>
          <a:bodyPr wrap="none">
            <a:spAutoFit/>
          </a:bodyPr>
          <a:lstStyle/>
          <a:p>
            <a:r>
              <a:rPr lang="ja-JP" altLang="en-US" sz="1000" dirty="0" smtClean="0">
                <a:solidFill>
                  <a:srgbClr val="002060"/>
                </a:solidFill>
                <a:latin typeface="Century" panose="02040604050505020304" pitchFamily="18" charset="0"/>
                <a:ea typeface="ＤＦＰ中太丸ゴシック体" panose="020F0700010101010101" pitchFamily="50" charset="-128"/>
              </a:rPr>
              <a:t>＜</a:t>
            </a:r>
            <a:r>
              <a:rPr lang="en-US" altLang="ja-JP" sz="1000" dirty="0" smtClean="0">
                <a:solidFill>
                  <a:srgbClr val="002060"/>
                </a:solidFill>
                <a:latin typeface="Century" panose="02040604050505020304" pitchFamily="18" charset="0"/>
                <a:ea typeface="ＤＦＰ中太丸ゴシック体" panose="020F0700010101010101" pitchFamily="50" charset="-128"/>
              </a:rPr>
              <a:t>atwiki.jp</a:t>
            </a:r>
            <a:r>
              <a:rPr lang="ja-JP" altLang="en-US" sz="1000" dirty="0" smtClean="0">
                <a:solidFill>
                  <a:srgbClr val="002060"/>
                </a:solidFill>
                <a:latin typeface="Century" panose="02040604050505020304" pitchFamily="18" charset="0"/>
                <a:ea typeface="ＤＦＰ中太丸ゴシック体" panose="020F0700010101010101" pitchFamily="50" charset="-128"/>
              </a:rPr>
              <a:t>＞</a:t>
            </a:r>
            <a:endParaRPr lang="ja-JP" altLang="en-US" sz="1000" dirty="0">
              <a:solidFill>
                <a:srgbClr val="002060"/>
              </a:solidFill>
              <a:latin typeface="Century" panose="02040604050505020304" pitchFamily="18" charset="0"/>
              <a:ea typeface="ＤＦＰ中太丸ゴシック体" panose="020F0700010101010101" pitchFamily="50" charset="-128"/>
            </a:endParaRPr>
          </a:p>
        </p:txBody>
      </p:sp>
      <p:sp>
        <p:nvSpPr>
          <p:cNvPr id="13" name="正方形/長方形 12"/>
          <p:cNvSpPr/>
          <p:nvPr/>
        </p:nvSpPr>
        <p:spPr>
          <a:xfrm>
            <a:off x="169200" y="5540687"/>
            <a:ext cx="8766000" cy="1200329"/>
          </a:xfrm>
          <a:prstGeom prst="rect">
            <a:avLst/>
          </a:prstGeom>
          <a:solidFill>
            <a:schemeClr val="bg1"/>
          </a:solidFill>
          <a:ln w="12700">
            <a:solidFill>
              <a:srgbClr val="0070C0"/>
            </a:solidFill>
          </a:ln>
        </p:spPr>
        <p:txBody>
          <a:bodyPr wrap="square">
            <a:spAutoFit/>
          </a:bodyPr>
          <a:lstStyle/>
          <a:p>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＜国外犯</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処罰</a:t>
            </a:r>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規定＞</a:t>
            </a:r>
            <a:endPar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平成</a:t>
            </a:r>
            <a:r>
              <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3</a:t>
            </a:r>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年、大麻</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取締法の改正が行われ、日本国外にて</a:t>
            </a:r>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大麻輸出入</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栽培・</a:t>
            </a:r>
            <a:endParaRPr lang="en-US" altLang="ja-JP"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譲渡し</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・譲受け・所持等の行為を行った者についても、日本の</a:t>
            </a:r>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法律</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に</a:t>
            </a:r>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よる</a:t>
            </a:r>
            <a:endParaRPr lang="en-US" altLang="ja-JP"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dirty="0" smtClean="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処罰</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対象となった（</a:t>
            </a:r>
            <a:r>
              <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24</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条の</a:t>
            </a:r>
            <a:r>
              <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8</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000" y="1926124"/>
            <a:ext cx="8748000" cy="3620523"/>
          </a:xfrm>
          <a:prstGeom prst="rect">
            <a:avLst/>
          </a:prstGeom>
          <a:ln w="12700">
            <a:solidFill>
              <a:srgbClr val="0070C0"/>
            </a:solidFill>
          </a:ln>
        </p:spPr>
      </p:pic>
      <p:sp>
        <p:nvSpPr>
          <p:cNvPr id="7" name="タイトル 1"/>
          <p:cNvSpPr txBox="1">
            <a:spLocks/>
          </p:cNvSpPr>
          <p:nvPr/>
        </p:nvSpPr>
        <p:spPr>
          <a:xfrm>
            <a:off x="-17857"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世界の大麻規制状況</a:t>
            </a:r>
            <a:endParaRPr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9" name="Picture 34" descr="19ILBH0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99458" y="4292156"/>
            <a:ext cx="1512168" cy="1500712"/>
          </a:xfrm>
          <a:prstGeom prst="rect">
            <a:avLst/>
          </a:prstGeom>
          <a:noFill/>
        </p:spPr>
      </p:pic>
    </p:spTree>
    <p:extLst>
      <p:ext uri="{BB962C8B-B14F-4D97-AF65-F5344CB8AC3E}">
        <p14:creationId xmlns:p14="http://schemas.microsoft.com/office/powerpoint/2010/main" val="385827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20" name="Text Box 16"/>
          <p:cNvSpPr txBox="1">
            <a:spLocks noChangeArrowheads="1"/>
          </p:cNvSpPr>
          <p:nvPr/>
        </p:nvSpPr>
        <p:spPr bwMode="auto">
          <a:xfrm>
            <a:off x="0" y="1244760"/>
            <a:ext cx="9144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植物ドラッグ図鑑</a:t>
            </a:r>
          </a:p>
        </p:txBody>
      </p:sp>
      <p:sp>
        <p:nvSpPr>
          <p:cNvPr id="19" name="Text Box 6"/>
          <p:cNvSpPr txBox="1">
            <a:spLocks noChangeArrowheads="1"/>
          </p:cNvSpPr>
          <p:nvPr/>
        </p:nvSpPr>
        <p:spPr bwMode="auto">
          <a:xfrm>
            <a:off x="2987824" y="5724747"/>
            <a:ext cx="106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200" dirty="0"/>
              <a:t>サルビア</a:t>
            </a:r>
          </a:p>
        </p:txBody>
      </p:sp>
      <p:grpSp>
        <p:nvGrpSpPr>
          <p:cNvPr id="15" name="グループ化 14"/>
          <p:cNvGrpSpPr/>
          <p:nvPr/>
        </p:nvGrpSpPr>
        <p:grpSpPr>
          <a:xfrm>
            <a:off x="421837" y="1824198"/>
            <a:ext cx="8282467" cy="4669412"/>
            <a:chOff x="551159" y="1566241"/>
            <a:chExt cx="8282467" cy="4669412"/>
          </a:xfrm>
        </p:grpSpPr>
        <p:sp>
          <p:nvSpPr>
            <p:cNvPr id="7" name="正方形/長方形 6"/>
            <p:cNvSpPr/>
            <p:nvPr/>
          </p:nvSpPr>
          <p:spPr bwMode="auto">
            <a:xfrm>
              <a:off x="739179" y="1566241"/>
              <a:ext cx="8028000" cy="4669412"/>
            </a:xfrm>
            <a:prstGeom prst="rect">
              <a:avLst/>
            </a:prstGeom>
            <a:solidFill>
              <a:srgbClr val="FFFFCC"/>
            </a:solidFill>
            <a:ln w="12700" cap="flat" cmpd="sng" algn="ctr">
              <a:solidFill>
                <a:srgbClr val="0070C0"/>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ＤＦＰ太丸ゴシック体" pitchFamily="50" charset="-128"/>
              </a:endParaRPr>
            </a:p>
          </p:txBody>
        </p:sp>
        <p:sp>
          <p:nvSpPr>
            <p:cNvPr id="10" name="正方形/長方形 9"/>
            <p:cNvSpPr/>
            <p:nvPr/>
          </p:nvSpPr>
          <p:spPr bwMode="auto">
            <a:xfrm>
              <a:off x="2406398" y="3736407"/>
              <a:ext cx="6300000" cy="2460794"/>
            </a:xfrm>
            <a:prstGeom prst="rect">
              <a:avLst/>
            </a:prstGeom>
            <a:solidFill>
              <a:srgbClr val="FFFF00"/>
            </a:solidFill>
            <a:ln w="6350" cap="flat" cmpd="sng" algn="ctr">
              <a:solidFill>
                <a:schemeClr val="tx1">
                  <a:lumMod val="50000"/>
                  <a:lumOff val="50000"/>
                </a:schemeClr>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ＤＦＰ太丸ゴシック体" pitchFamily="50" charset="-128"/>
              </a:endParaRPr>
            </a:p>
          </p:txBody>
        </p:sp>
        <p:graphicFrame>
          <p:nvGraphicFramePr>
            <p:cNvPr id="21" name="Object 10"/>
            <p:cNvGraphicFramePr>
              <a:graphicFrameLocks noChangeAspect="1"/>
            </p:cNvGraphicFramePr>
            <p:nvPr>
              <p:extLst>
                <p:ext uri="{D42A27DB-BD31-4B8C-83A1-F6EECF244321}">
                  <p14:modId xmlns:p14="http://schemas.microsoft.com/office/powerpoint/2010/main" val="242122474"/>
                </p:ext>
              </p:extLst>
            </p:nvPr>
          </p:nvGraphicFramePr>
          <p:xfrm>
            <a:off x="891147" y="2260315"/>
            <a:ext cx="1440000" cy="1603470"/>
          </p:xfrm>
          <a:graphic>
            <a:graphicData uri="http://schemas.openxmlformats.org/presentationml/2006/ole">
              <mc:AlternateContent xmlns:mc="http://schemas.openxmlformats.org/markup-compatibility/2006">
                <mc:Choice xmlns:v="urn:schemas-microsoft-com:vml" Requires="v">
                  <p:oleObj spid="_x0000_s1772" name="Image" r:id="rId4" imgW="1245323" imgH="1385104" progId="Photoshop.Image.5">
                    <p:embed/>
                  </p:oleObj>
                </mc:Choice>
                <mc:Fallback>
                  <p:oleObj name="Image" r:id="rId4" imgW="1245323" imgH="1385104"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147" y="2260315"/>
                          <a:ext cx="1440000" cy="1603470"/>
                        </a:xfrm>
                        <a:prstGeom prst="rect">
                          <a:avLst/>
                        </a:prstGeom>
                        <a:noFill/>
                        <a:ln>
                          <a:noFill/>
                        </a:ln>
                        <a:effectLst/>
                      </p:spPr>
                    </p:pic>
                  </p:oleObj>
                </mc:Fallback>
              </mc:AlternateContent>
            </a:graphicData>
          </a:graphic>
        </p:graphicFrame>
        <p:sp>
          <p:nvSpPr>
            <p:cNvPr id="22" name="Text Box 11"/>
            <p:cNvSpPr txBox="1">
              <a:spLocks noChangeArrowheads="1"/>
            </p:cNvSpPr>
            <p:nvPr/>
          </p:nvSpPr>
          <p:spPr bwMode="auto">
            <a:xfrm>
              <a:off x="815896" y="3854046"/>
              <a:ext cx="1560351"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050" dirty="0" smtClean="0"/>
                <a:t>ハワイアンウッドローズ</a:t>
              </a:r>
              <a:r>
                <a:rPr lang="en-US" altLang="ja-JP" sz="1050" dirty="0" smtClean="0"/>
                <a:t/>
              </a:r>
              <a:br>
                <a:rPr lang="en-US" altLang="ja-JP" sz="1050" dirty="0" smtClean="0"/>
              </a:br>
              <a:r>
                <a:rPr lang="ja-JP" altLang="en-US" sz="900" dirty="0" smtClean="0"/>
                <a:t>（ヒルガオ科の種子）</a:t>
              </a:r>
              <a:endParaRPr lang="ja-JP" altLang="en-US" sz="900" dirty="0"/>
            </a:p>
          </p:txBody>
        </p:sp>
        <p:graphicFrame>
          <p:nvGraphicFramePr>
            <p:cNvPr id="24" name="Object 15"/>
            <p:cNvGraphicFramePr>
              <a:graphicFrameLocks noChangeAspect="1"/>
            </p:cNvGraphicFramePr>
            <p:nvPr>
              <p:extLst>
                <p:ext uri="{D42A27DB-BD31-4B8C-83A1-F6EECF244321}">
                  <p14:modId xmlns:p14="http://schemas.microsoft.com/office/powerpoint/2010/main" val="1919605214"/>
                </p:ext>
              </p:extLst>
            </p:nvPr>
          </p:nvGraphicFramePr>
          <p:xfrm>
            <a:off x="2464424" y="1770166"/>
            <a:ext cx="1440319" cy="1600555"/>
          </p:xfrm>
          <a:graphic>
            <a:graphicData uri="http://schemas.openxmlformats.org/presentationml/2006/ole">
              <mc:AlternateContent xmlns:mc="http://schemas.openxmlformats.org/markup-compatibility/2006">
                <mc:Choice xmlns:v="urn:schemas-microsoft-com:vml" Requires="v">
                  <p:oleObj spid="_x0000_s1773" name="Image" r:id="rId6" imgW="1270289" imgH="1410519" progId="Photoshop.Image.5">
                    <p:embed/>
                  </p:oleObj>
                </mc:Choice>
                <mc:Fallback>
                  <p:oleObj name="Image" r:id="rId6" imgW="1270289" imgH="1410519"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424" y="1770166"/>
                          <a:ext cx="1440319" cy="1600555"/>
                        </a:xfrm>
                        <a:prstGeom prst="rect">
                          <a:avLst/>
                        </a:prstGeom>
                        <a:noFill/>
                        <a:ln>
                          <a:noFill/>
                        </a:ln>
                        <a:effectLst/>
                      </p:spPr>
                    </p:pic>
                  </p:oleObj>
                </mc:Fallback>
              </mc:AlternateContent>
            </a:graphicData>
          </a:graphic>
        </p:graphicFrame>
        <p:sp>
          <p:nvSpPr>
            <p:cNvPr id="25" name="Text Box 16"/>
            <p:cNvSpPr txBox="1">
              <a:spLocks noChangeArrowheads="1"/>
            </p:cNvSpPr>
            <p:nvPr/>
          </p:nvSpPr>
          <p:spPr bwMode="auto">
            <a:xfrm>
              <a:off x="2342763" y="3336297"/>
              <a:ext cx="1581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100" dirty="0" smtClean="0"/>
                <a:t>モーニンググローリー</a:t>
              </a:r>
              <a:r>
                <a:rPr lang="en-US" altLang="ja-JP" sz="1100" dirty="0" smtClean="0"/>
                <a:t/>
              </a:r>
              <a:br>
                <a:rPr lang="en-US" altLang="ja-JP" sz="1100" dirty="0" smtClean="0"/>
              </a:br>
              <a:r>
                <a:rPr lang="ja-JP" altLang="en-US" sz="900" dirty="0" smtClean="0"/>
                <a:t>（マルバアサガオの種子）</a:t>
              </a:r>
              <a:endParaRPr lang="ja-JP" altLang="en-US" sz="900" dirty="0"/>
            </a:p>
          </p:txBody>
        </p:sp>
        <p:graphicFrame>
          <p:nvGraphicFramePr>
            <p:cNvPr id="27" name="Object 22"/>
            <p:cNvGraphicFramePr>
              <a:graphicFrameLocks noChangeAspect="1"/>
            </p:cNvGraphicFramePr>
            <p:nvPr>
              <p:extLst>
                <p:ext uri="{D42A27DB-BD31-4B8C-83A1-F6EECF244321}">
                  <p14:modId xmlns:p14="http://schemas.microsoft.com/office/powerpoint/2010/main" val="3925830834"/>
                </p:ext>
              </p:extLst>
            </p:nvPr>
          </p:nvGraphicFramePr>
          <p:xfrm>
            <a:off x="3998055" y="1770166"/>
            <a:ext cx="1361611" cy="1602000"/>
          </p:xfrm>
          <a:graphic>
            <a:graphicData uri="http://schemas.openxmlformats.org/presentationml/2006/ole">
              <mc:AlternateContent xmlns:mc="http://schemas.openxmlformats.org/markup-compatibility/2006">
                <mc:Choice xmlns:v="urn:schemas-microsoft-com:vml" Requires="v">
                  <p:oleObj spid="_x0000_s1774" name="Image" r:id="rId8" imgW="1232181" imgH="1448641" progId="Photoshop.Image.5">
                    <p:embed/>
                  </p:oleObj>
                </mc:Choice>
                <mc:Fallback>
                  <p:oleObj name="Image" r:id="rId8" imgW="1232181" imgH="1448641" progId="Photoshop.Image.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8055" y="1770166"/>
                          <a:ext cx="1361611" cy="1602000"/>
                        </a:xfrm>
                        <a:prstGeom prst="rect">
                          <a:avLst/>
                        </a:prstGeom>
                        <a:noFill/>
                        <a:ln>
                          <a:noFill/>
                        </a:ln>
                        <a:effectLst/>
                      </p:spPr>
                    </p:pic>
                  </p:oleObj>
                </mc:Fallback>
              </mc:AlternateContent>
            </a:graphicData>
          </a:graphic>
        </p:graphicFrame>
        <p:sp>
          <p:nvSpPr>
            <p:cNvPr id="28" name="Text Box 23"/>
            <p:cNvSpPr txBox="1">
              <a:spLocks noChangeArrowheads="1"/>
            </p:cNvSpPr>
            <p:nvPr/>
          </p:nvSpPr>
          <p:spPr bwMode="auto">
            <a:xfrm>
              <a:off x="3807972" y="3336297"/>
              <a:ext cx="16754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100" dirty="0" smtClean="0"/>
                <a:t>ハルマラ</a:t>
              </a:r>
              <a:r>
                <a:rPr lang="en-US" altLang="ja-JP" sz="1100" dirty="0" smtClean="0"/>
                <a:t/>
              </a:r>
              <a:br>
                <a:rPr lang="en-US" altLang="ja-JP" sz="1100" dirty="0" smtClean="0"/>
              </a:br>
              <a:r>
                <a:rPr lang="ja-JP" altLang="en-US" sz="900" dirty="0" smtClean="0"/>
                <a:t>（ヒシ類の多年生植物の種子）</a:t>
              </a:r>
              <a:endParaRPr lang="en-US" altLang="ja-JP" sz="900" dirty="0" smtClean="0"/>
            </a:p>
          </p:txBody>
        </p:sp>
        <p:graphicFrame>
          <p:nvGraphicFramePr>
            <p:cNvPr id="29" name="Object 17"/>
            <p:cNvGraphicFramePr>
              <a:graphicFrameLocks noChangeAspect="1"/>
            </p:cNvGraphicFramePr>
            <p:nvPr>
              <p:extLst>
                <p:ext uri="{D42A27DB-BD31-4B8C-83A1-F6EECF244321}">
                  <p14:modId xmlns:p14="http://schemas.microsoft.com/office/powerpoint/2010/main" val="1012088537"/>
                </p:ext>
              </p:extLst>
            </p:nvPr>
          </p:nvGraphicFramePr>
          <p:xfrm>
            <a:off x="5435720" y="1762675"/>
            <a:ext cx="1507764" cy="1602000"/>
          </p:xfrm>
          <a:graphic>
            <a:graphicData uri="http://schemas.openxmlformats.org/presentationml/2006/ole">
              <mc:AlternateContent xmlns:mc="http://schemas.openxmlformats.org/markup-compatibility/2006">
                <mc:Choice xmlns:v="urn:schemas-microsoft-com:vml" Requires="v">
                  <p:oleObj spid="_x0000_s1775" name="Image" r:id="rId10" imgW="1219478" imgH="1296152" progId="Photoshop.Image.5">
                    <p:embed/>
                  </p:oleObj>
                </mc:Choice>
                <mc:Fallback>
                  <p:oleObj name="Image" r:id="rId10" imgW="1219478" imgH="1296152" progId="Photoshop.Image.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720" y="1762675"/>
                          <a:ext cx="1507764" cy="1602000"/>
                        </a:xfrm>
                        <a:prstGeom prst="rect">
                          <a:avLst/>
                        </a:prstGeom>
                        <a:noFill/>
                        <a:ln>
                          <a:noFill/>
                        </a:ln>
                        <a:effectLst/>
                      </p:spPr>
                    </p:pic>
                  </p:oleObj>
                </mc:Fallback>
              </mc:AlternateContent>
            </a:graphicData>
          </a:graphic>
        </p:graphicFrame>
        <p:sp>
          <p:nvSpPr>
            <p:cNvPr id="30" name="Text Box 18"/>
            <p:cNvSpPr txBox="1">
              <a:spLocks noChangeArrowheads="1"/>
            </p:cNvSpPr>
            <p:nvPr/>
          </p:nvSpPr>
          <p:spPr bwMode="auto">
            <a:xfrm>
              <a:off x="5265674" y="3336297"/>
              <a:ext cx="2069798" cy="400110"/>
            </a:xfrm>
            <a:prstGeom prst="rect">
              <a:avLst/>
            </a:prstGeom>
            <a:noFill/>
            <a:ln>
              <a:noFill/>
            </a:ln>
            <a:effec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sz="1100" dirty="0" smtClean="0"/>
                <a:t>ダツラシード</a:t>
              </a:r>
              <a:r>
                <a:rPr lang="en-US" altLang="ja-JP" sz="1100" dirty="0" smtClean="0"/>
                <a:t/>
              </a:r>
              <a:br>
                <a:rPr lang="en-US" altLang="ja-JP" sz="1100" dirty="0" smtClean="0"/>
              </a:br>
              <a:r>
                <a:rPr lang="ja-JP" altLang="en-US" sz="900" dirty="0" smtClean="0"/>
                <a:t>（チョウセンアサガオ属の種子と果実）</a:t>
              </a:r>
              <a:endParaRPr lang="ja-JP" altLang="en-US" sz="900" dirty="0"/>
            </a:p>
          </p:txBody>
        </p:sp>
        <p:graphicFrame>
          <p:nvGraphicFramePr>
            <p:cNvPr id="33" name="Object 6"/>
            <p:cNvGraphicFramePr>
              <a:graphicFrameLocks noChangeAspect="1"/>
            </p:cNvGraphicFramePr>
            <p:nvPr>
              <p:extLst>
                <p:ext uri="{D42A27DB-BD31-4B8C-83A1-F6EECF244321}">
                  <p14:modId xmlns:p14="http://schemas.microsoft.com/office/powerpoint/2010/main" val="1207394639"/>
                </p:ext>
              </p:extLst>
            </p:nvPr>
          </p:nvGraphicFramePr>
          <p:xfrm>
            <a:off x="7035285" y="1760735"/>
            <a:ext cx="1496434" cy="1602000"/>
          </p:xfrm>
          <a:graphic>
            <a:graphicData uri="http://schemas.openxmlformats.org/presentationml/2006/ole">
              <mc:AlternateContent xmlns:mc="http://schemas.openxmlformats.org/markup-compatibility/2006">
                <mc:Choice xmlns:v="urn:schemas-microsoft-com:vml" Requires="v">
                  <p:oleObj spid="_x0000_s1776" name="Image" r:id="rId12" imgW="1283445" imgH="1372397" progId="Photoshop.Image.5">
                    <p:embed/>
                  </p:oleObj>
                </mc:Choice>
                <mc:Fallback>
                  <p:oleObj name="Image" r:id="rId12" imgW="1283445" imgH="1372397" progId="Photoshop.Image.5">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285" y="1760735"/>
                          <a:ext cx="1496434" cy="1602000"/>
                        </a:xfrm>
                        <a:prstGeom prst="rect">
                          <a:avLst/>
                        </a:prstGeom>
                        <a:noFill/>
                        <a:ln>
                          <a:noFill/>
                        </a:ln>
                        <a:effectLst/>
                      </p:spPr>
                    </p:pic>
                  </p:oleObj>
                </mc:Fallback>
              </mc:AlternateContent>
            </a:graphicData>
          </a:graphic>
        </p:graphicFrame>
        <p:sp>
          <p:nvSpPr>
            <p:cNvPr id="34" name="Text Box 7"/>
            <p:cNvSpPr txBox="1">
              <a:spLocks noChangeArrowheads="1"/>
            </p:cNvSpPr>
            <p:nvPr/>
          </p:nvSpPr>
          <p:spPr bwMode="auto">
            <a:xfrm>
              <a:off x="7236256" y="3320909"/>
              <a:ext cx="159737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smtClean="0"/>
                <a:t>ア</a:t>
              </a:r>
              <a:r>
                <a:rPr lang="ja-JP" altLang="en-US" sz="1100" dirty="0"/>
                <a:t>ヤ</a:t>
              </a:r>
              <a:r>
                <a:rPr lang="ja-JP" altLang="en-US" sz="1100" dirty="0" smtClean="0"/>
                <a:t>ワスカ</a:t>
              </a:r>
              <a:r>
                <a:rPr lang="en-US" altLang="ja-JP" sz="1200" dirty="0" smtClean="0"/>
                <a:t/>
              </a:r>
              <a:br>
                <a:rPr lang="en-US" altLang="ja-JP" sz="1200" dirty="0" smtClean="0"/>
              </a:br>
              <a:r>
                <a:rPr lang="ja-JP" altLang="en-US" sz="900" dirty="0"/>
                <a:t>（キントラノオ科のつる</a:t>
              </a:r>
              <a:r>
                <a:rPr lang="ja-JP" altLang="en-US" sz="900" dirty="0" smtClean="0"/>
                <a:t>植物）</a:t>
              </a:r>
              <a:endParaRPr lang="ja-JP" altLang="en-US" sz="900" dirty="0"/>
            </a:p>
          </p:txBody>
        </p:sp>
        <p:pic>
          <p:nvPicPr>
            <p:cNvPr id="35" name="Picture 32"/>
            <p:cNvPicPr>
              <a:picLocks noChangeAspect="1" noChangeArrowheads="1"/>
            </p:cNvPicPr>
            <p:nvPr/>
          </p:nvPicPr>
          <p:blipFill>
            <a:blip r:embed="rId14" cstate="email">
              <a:lum bright="10000"/>
              <a:extLst>
                <a:ext uri="{28A0092B-C50C-407E-A947-70E740481C1C}">
                  <a14:useLocalDpi xmlns:a14="http://schemas.microsoft.com/office/drawing/2010/main"/>
                </a:ext>
              </a:extLst>
            </a:blip>
            <a:srcRect/>
            <a:stretch>
              <a:fillRect/>
            </a:stretch>
          </p:blipFill>
          <p:spPr bwMode="auto">
            <a:xfrm>
              <a:off x="906118" y="4404997"/>
              <a:ext cx="1437383" cy="95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1"/>
            <p:cNvSpPr txBox="1">
              <a:spLocks noChangeArrowheads="1"/>
            </p:cNvSpPr>
            <p:nvPr/>
          </p:nvSpPr>
          <p:spPr bwMode="auto">
            <a:xfrm>
              <a:off x="551159" y="5326021"/>
              <a:ext cx="2042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smtClean="0"/>
                <a:t>ペヨーテ</a:t>
              </a:r>
              <a:r>
                <a:rPr lang="en-US" altLang="ja-JP" sz="1100" dirty="0" smtClean="0"/>
                <a:t/>
              </a:r>
              <a:br>
                <a:rPr lang="en-US" altLang="ja-JP" sz="1100" dirty="0" smtClean="0"/>
              </a:br>
              <a:r>
                <a:rPr lang="ja-JP" altLang="en-US" sz="900" dirty="0" smtClean="0"/>
                <a:t>（サボテン科ウバタマサボテン属）</a:t>
              </a:r>
              <a:endParaRPr lang="ja-JP" altLang="en-US" sz="900" dirty="0"/>
            </a:p>
          </p:txBody>
        </p:sp>
        <p:sp>
          <p:nvSpPr>
            <p:cNvPr id="41" name="Text Box 29"/>
            <p:cNvSpPr txBox="1">
              <a:spLocks noChangeArrowheads="1"/>
            </p:cNvSpPr>
            <p:nvPr/>
          </p:nvSpPr>
          <p:spPr bwMode="auto">
            <a:xfrm>
              <a:off x="7162806" y="5724747"/>
              <a:ext cx="13382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smtClean="0"/>
                <a:t>ダチュラ</a:t>
              </a:r>
              <a:r>
                <a:rPr lang="en-US" altLang="ja-JP" sz="1100" dirty="0" smtClean="0"/>
                <a:t/>
              </a:r>
              <a:br>
                <a:rPr lang="en-US" altLang="ja-JP" sz="1100" dirty="0" smtClean="0"/>
              </a:br>
              <a:r>
                <a:rPr lang="ja-JP" altLang="en-US" sz="900" dirty="0"/>
                <a:t>（</a:t>
              </a:r>
              <a:r>
                <a:rPr lang="ja-JP" altLang="en-US" sz="900" dirty="0" smtClean="0"/>
                <a:t>チョウセンアサガオ）</a:t>
              </a:r>
              <a:endParaRPr lang="ja-JP" altLang="en-US" sz="900" dirty="0"/>
            </a:p>
          </p:txBody>
        </p:sp>
        <p:sp>
          <p:nvSpPr>
            <p:cNvPr id="43" name="Text Box 6"/>
            <p:cNvSpPr txBox="1">
              <a:spLocks noChangeArrowheads="1"/>
            </p:cNvSpPr>
            <p:nvPr/>
          </p:nvSpPr>
          <p:spPr bwMode="auto">
            <a:xfrm>
              <a:off x="5653659" y="5741629"/>
              <a:ext cx="12846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smtClean="0"/>
                <a:t>幻覚性サルビア</a:t>
              </a:r>
              <a:r>
                <a:rPr lang="en-US" altLang="ja-JP" sz="1100" dirty="0" smtClean="0"/>
                <a:t/>
              </a:r>
              <a:br>
                <a:rPr lang="en-US" altLang="ja-JP" sz="1100" dirty="0" smtClean="0"/>
              </a:br>
              <a:r>
                <a:rPr lang="ja-JP" altLang="en-US" sz="900" dirty="0" smtClean="0"/>
                <a:t>（シソ科アキギリ属）</a:t>
              </a:r>
              <a:endParaRPr lang="ja-JP" altLang="en-US" sz="900" dirty="0"/>
            </a:p>
          </p:txBody>
        </p:sp>
        <p:sp>
          <p:nvSpPr>
            <p:cNvPr id="45" name="Text Box 20"/>
            <p:cNvSpPr txBox="1">
              <a:spLocks noChangeArrowheads="1"/>
            </p:cNvSpPr>
            <p:nvPr/>
          </p:nvSpPr>
          <p:spPr bwMode="auto">
            <a:xfrm>
              <a:off x="4078506" y="5724747"/>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smtClean="0"/>
                <a:t>ブルーロータス</a:t>
              </a:r>
              <a:r>
                <a:rPr lang="en-US" altLang="ja-JP" sz="1100" dirty="0" smtClean="0"/>
                <a:t/>
              </a:r>
              <a:br>
                <a:rPr lang="en-US" altLang="ja-JP" sz="1100" dirty="0" smtClean="0"/>
              </a:br>
              <a:r>
                <a:rPr lang="ja-JP" altLang="en-US" sz="900" dirty="0"/>
                <a:t>（</a:t>
              </a:r>
              <a:r>
                <a:rPr lang="ja-JP" altLang="en-US" sz="900" dirty="0" smtClean="0"/>
                <a:t>スイレン属　青スイレン）</a:t>
              </a:r>
              <a:endParaRPr lang="ja-JP" altLang="en-US" sz="900" dirty="0"/>
            </a:p>
          </p:txBody>
        </p:sp>
        <p:grpSp>
          <p:nvGrpSpPr>
            <p:cNvPr id="13" name="グループ化 12"/>
            <p:cNvGrpSpPr/>
            <p:nvPr/>
          </p:nvGrpSpPr>
          <p:grpSpPr>
            <a:xfrm>
              <a:off x="2543062" y="4162509"/>
              <a:ext cx="5920833" cy="1626375"/>
              <a:chOff x="2541302" y="4122747"/>
              <a:chExt cx="5920833" cy="1626375"/>
            </a:xfrm>
          </p:grpSpPr>
          <p:graphicFrame>
            <p:nvGraphicFramePr>
              <p:cNvPr id="40" name="Object 28"/>
              <p:cNvGraphicFramePr>
                <a:graphicFrameLocks noChangeAspect="1"/>
              </p:cNvGraphicFramePr>
              <p:nvPr>
                <p:extLst>
                  <p:ext uri="{D42A27DB-BD31-4B8C-83A1-F6EECF244321}">
                    <p14:modId xmlns:p14="http://schemas.microsoft.com/office/powerpoint/2010/main" val="1142182553"/>
                  </p:ext>
                </p:extLst>
              </p:nvPr>
            </p:nvGraphicFramePr>
            <p:xfrm>
              <a:off x="7024965" y="4147122"/>
              <a:ext cx="1437170" cy="1602000"/>
            </p:xfrm>
            <a:graphic>
              <a:graphicData uri="http://schemas.openxmlformats.org/presentationml/2006/ole">
                <mc:AlternateContent xmlns:mc="http://schemas.openxmlformats.org/markup-compatibility/2006">
                  <mc:Choice xmlns:v="urn:schemas-microsoft-com:vml" Requires="v">
                    <p:oleObj spid="_x0000_s1777" name="Image" r:id="rId15" imgW="1232181" imgH="1372397" progId="Photoshop.Image.5">
                      <p:embed/>
                    </p:oleObj>
                  </mc:Choice>
                  <mc:Fallback>
                    <p:oleObj name="Image" r:id="rId15" imgW="1232181" imgH="1372397" progId="Photoshop.Image.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4965" y="4147122"/>
                            <a:ext cx="1437170" cy="1602000"/>
                          </a:xfrm>
                          <a:prstGeom prst="rect">
                            <a:avLst/>
                          </a:prstGeom>
                          <a:noFill/>
                          <a:ln>
                            <a:noFill/>
                          </a:ln>
                          <a:effectLst/>
                        </p:spPr>
                      </p:pic>
                    </p:oleObj>
                  </mc:Fallback>
                </mc:AlternateContent>
              </a:graphicData>
            </a:graphic>
          </p:graphicFrame>
          <p:graphicFrame>
            <p:nvGraphicFramePr>
              <p:cNvPr id="42" name="Object 5"/>
              <p:cNvGraphicFramePr>
                <a:graphicFrameLocks noChangeAspect="1"/>
              </p:cNvGraphicFramePr>
              <p:nvPr>
                <p:extLst>
                  <p:ext uri="{D42A27DB-BD31-4B8C-83A1-F6EECF244321}">
                    <p14:modId xmlns:p14="http://schemas.microsoft.com/office/powerpoint/2010/main" val="1335582615"/>
                  </p:ext>
                </p:extLst>
              </p:nvPr>
            </p:nvGraphicFramePr>
            <p:xfrm>
              <a:off x="5509878" y="4136856"/>
              <a:ext cx="1398372" cy="1602000"/>
            </p:xfrm>
            <a:graphic>
              <a:graphicData uri="http://schemas.openxmlformats.org/presentationml/2006/ole">
                <mc:AlternateContent xmlns:mc="http://schemas.openxmlformats.org/markup-compatibility/2006">
                  <mc:Choice xmlns:v="urn:schemas-microsoft-com:vml" Requires="v">
                    <p:oleObj spid="_x0000_s1778" name="Image" r:id="rId17" imgW="1232181" imgH="1410519" progId="Photoshop.Image.5">
                      <p:embed/>
                    </p:oleObj>
                  </mc:Choice>
                  <mc:Fallback>
                    <p:oleObj name="Image" r:id="rId17" imgW="1232181" imgH="1410519" progId="Photoshop.Image.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09878" y="4136856"/>
                            <a:ext cx="1398372" cy="1602000"/>
                          </a:xfrm>
                          <a:prstGeom prst="rect">
                            <a:avLst/>
                          </a:prstGeom>
                          <a:noFill/>
                          <a:ln>
                            <a:noFill/>
                          </a:ln>
                          <a:effectLst/>
                        </p:spPr>
                      </p:pic>
                    </p:oleObj>
                  </mc:Fallback>
                </mc:AlternateContent>
              </a:graphicData>
            </a:graphic>
          </p:graphicFrame>
          <p:graphicFrame>
            <p:nvGraphicFramePr>
              <p:cNvPr id="44" name="Object 19"/>
              <p:cNvGraphicFramePr>
                <a:graphicFrameLocks noChangeAspect="1"/>
              </p:cNvGraphicFramePr>
              <p:nvPr>
                <p:extLst>
                  <p:ext uri="{D42A27DB-BD31-4B8C-83A1-F6EECF244321}">
                    <p14:modId xmlns:p14="http://schemas.microsoft.com/office/powerpoint/2010/main" val="2530881790"/>
                  </p:ext>
                </p:extLst>
              </p:nvPr>
            </p:nvGraphicFramePr>
            <p:xfrm>
              <a:off x="4021551" y="4122747"/>
              <a:ext cx="1371612" cy="1602000"/>
            </p:xfrm>
            <a:graphic>
              <a:graphicData uri="http://schemas.openxmlformats.org/presentationml/2006/ole">
                <mc:AlternateContent xmlns:mc="http://schemas.openxmlformats.org/markup-compatibility/2006">
                  <mc:Choice xmlns:v="urn:schemas-microsoft-com:vml" Requires="v">
                    <p:oleObj spid="_x0000_s1779" name="Image" r:id="rId19" imgW="1219478" imgH="1423226" progId="Photoshop.Image.5">
                      <p:embed/>
                    </p:oleObj>
                  </mc:Choice>
                  <mc:Fallback>
                    <p:oleObj name="Image" r:id="rId19" imgW="1219478" imgH="1423226" progId="Photoshop.Image.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1551" y="4122747"/>
                            <a:ext cx="1371612" cy="1602000"/>
                          </a:xfrm>
                          <a:prstGeom prst="rect">
                            <a:avLst/>
                          </a:prstGeom>
                          <a:noFill/>
                          <a:ln>
                            <a:noFill/>
                          </a:ln>
                          <a:effectLst/>
                        </p:spPr>
                      </p:pic>
                    </p:oleObj>
                  </mc:Fallback>
                </mc:AlternateContent>
              </a:graphicData>
            </a:graphic>
          </p:graphicFrame>
          <p:graphicFrame>
            <p:nvGraphicFramePr>
              <p:cNvPr id="46" name="Object 30"/>
              <p:cNvGraphicFramePr>
                <a:graphicFrameLocks noChangeAspect="1"/>
              </p:cNvGraphicFramePr>
              <p:nvPr>
                <p:extLst>
                  <p:ext uri="{D42A27DB-BD31-4B8C-83A1-F6EECF244321}">
                    <p14:modId xmlns:p14="http://schemas.microsoft.com/office/powerpoint/2010/main" val="295579634"/>
                  </p:ext>
                </p:extLst>
              </p:nvPr>
            </p:nvGraphicFramePr>
            <p:xfrm>
              <a:off x="2541302" y="4122747"/>
              <a:ext cx="1369538" cy="1602000"/>
            </p:xfrm>
            <a:graphic>
              <a:graphicData uri="http://schemas.openxmlformats.org/presentationml/2006/ole">
                <mc:AlternateContent xmlns:mc="http://schemas.openxmlformats.org/markup-compatibility/2006">
                  <mc:Choice xmlns:v="urn:schemas-microsoft-com:vml" Requires="v">
                    <p:oleObj spid="_x0000_s1780" name="Image" r:id="rId21" imgW="1207201" imgH="1410519" progId="Photoshop.Image.5">
                      <p:embed/>
                    </p:oleObj>
                  </mc:Choice>
                  <mc:Fallback>
                    <p:oleObj name="Image" r:id="rId21" imgW="1207201" imgH="1410519" progId="Photoshop.Image.5">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41302" y="4122747"/>
                            <a:ext cx="1369538" cy="1602000"/>
                          </a:xfrm>
                          <a:prstGeom prst="rect">
                            <a:avLst/>
                          </a:prstGeom>
                          <a:noFill/>
                          <a:ln>
                            <a:noFill/>
                          </a:ln>
                          <a:effectLst/>
                        </p:spPr>
                      </p:pic>
                    </p:oleObj>
                  </mc:Fallback>
                </mc:AlternateContent>
              </a:graphicData>
            </a:graphic>
          </p:graphicFrame>
        </p:grpSp>
        <p:sp>
          <p:nvSpPr>
            <p:cNvPr id="47" name="Text Box 31"/>
            <p:cNvSpPr txBox="1">
              <a:spLocks noChangeArrowheads="1"/>
            </p:cNvSpPr>
            <p:nvPr/>
          </p:nvSpPr>
          <p:spPr bwMode="auto">
            <a:xfrm>
              <a:off x="2472843" y="5724747"/>
              <a:ext cx="15487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smtClean="0"/>
                <a:t>ブラグマンシア</a:t>
              </a:r>
              <a:r>
                <a:rPr lang="en-US" altLang="ja-JP" sz="1100" dirty="0" smtClean="0"/>
                <a:t/>
              </a:r>
              <a:br>
                <a:rPr lang="en-US" altLang="ja-JP" sz="1100" dirty="0" smtClean="0"/>
              </a:br>
              <a:r>
                <a:rPr lang="ja-JP" altLang="en-US" sz="900" dirty="0" smtClean="0"/>
                <a:t>（キダチチョウセンアサガオ）</a:t>
              </a:r>
              <a:endParaRPr lang="ja-JP" altLang="en-US" sz="900" dirty="0"/>
            </a:p>
          </p:txBody>
        </p:sp>
        <p:sp>
          <p:nvSpPr>
            <p:cNvPr id="11" name="正方形/長方形 10"/>
            <p:cNvSpPr/>
            <p:nvPr/>
          </p:nvSpPr>
          <p:spPr>
            <a:xfrm>
              <a:off x="2533485" y="3701549"/>
              <a:ext cx="1980029" cy="400110"/>
            </a:xfrm>
            <a:prstGeom prst="rect">
              <a:avLst/>
            </a:prstGeom>
          </p:spPr>
          <p:txBody>
            <a:bodyPr wrap="none">
              <a:spAutoFit/>
            </a:bodyPr>
            <a:lstStyle/>
            <a:p>
              <a:r>
                <a:rPr lang="ja-JP" altLang="en-US" sz="20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＜スモーク用＞</a:t>
              </a:r>
              <a:endParaRPr lang="ja-JP" altLang="en-US" sz="20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2" name="正方形/長方形 11"/>
            <p:cNvSpPr/>
            <p:nvPr/>
          </p:nvSpPr>
          <p:spPr>
            <a:xfrm>
              <a:off x="740875" y="1671076"/>
              <a:ext cx="1723549" cy="461665"/>
            </a:xfrm>
            <a:prstGeom prst="rect">
              <a:avLst/>
            </a:prstGeom>
          </p:spPr>
          <p:txBody>
            <a:bodyPr wrap="none">
              <a:spAutoFit/>
            </a:bodyPr>
            <a:lstStyle/>
            <a:p>
              <a:r>
                <a:rPr lang="ja-JP" altLang="en-US" sz="24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＜経口用＞</a:t>
              </a:r>
              <a:endParaRPr lang="ja-JP" altLang="en-US" sz="24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grpSp>
      <p:sp>
        <p:nvSpPr>
          <p:cNvPr id="32" name="タイトル 1"/>
          <p:cNvSpPr txBox="1">
            <a:spLocks/>
          </p:cNvSpPr>
          <p:nvPr/>
        </p:nvSpPr>
        <p:spPr>
          <a:xfrm>
            <a:off x="-7439" y="17243"/>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ナチュラルドラッグ</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37" name="Picture 3" descr="19ILBH11"/>
          <p:cNvPicPr>
            <a:picLocks noChangeAspect="1" noChangeArrowheads="1"/>
          </p:cNvPicPr>
          <p:nvPr/>
        </p:nvPicPr>
        <p:blipFill>
          <a:blip r:embed="rId2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00763" y="995892"/>
            <a:ext cx="1089654" cy="1314834"/>
          </a:xfrm>
          <a:prstGeom prst="rect">
            <a:avLst/>
          </a:prstGeom>
          <a:noFill/>
        </p:spPr>
      </p:pic>
    </p:spTree>
    <p:extLst>
      <p:ext uri="{BB962C8B-B14F-4D97-AF65-F5344CB8AC3E}">
        <p14:creationId xmlns:p14="http://schemas.microsoft.com/office/powerpoint/2010/main" val="3613146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667" name="Group 3"/>
          <p:cNvGrpSpPr>
            <a:grpSpLocks/>
          </p:cNvGrpSpPr>
          <p:nvPr/>
        </p:nvGrpSpPr>
        <p:grpSpPr bwMode="auto">
          <a:xfrm>
            <a:off x="755576" y="1564737"/>
            <a:ext cx="6576414" cy="4609174"/>
            <a:chOff x="677" y="937"/>
            <a:chExt cx="3989" cy="2827"/>
          </a:xfrm>
        </p:grpSpPr>
        <p:pic>
          <p:nvPicPr>
            <p:cNvPr id="241675" name="Picture 4" descr="mm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 y="937"/>
              <a:ext cx="2211"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6" name="Picture 5" descr="mm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88" y="937"/>
              <a:ext cx="1778"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7" name="Picture 6" descr="マジックマッシュルーム"/>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7" y="2214"/>
              <a:ext cx="2211"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1668" name="Text Box 7"/>
          <p:cNvSpPr txBox="1">
            <a:spLocks noChangeArrowheads="1"/>
          </p:cNvSpPr>
          <p:nvPr/>
        </p:nvSpPr>
        <p:spPr bwMode="auto">
          <a:xfrm>
            <a:off x="4530446" y="4944729"/>
            <a:ext cx="4248150" cy="519113"/>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FFFFFF"/>
                </a:solidFill>
                <a:latin typeface="Arial" panose="020B0604020202020204" pitchFamily="34" charset="0"/>
                <a:ea typeface="ＤＦＰ太丸ゴシック体" panose="020F0800010101010101" pitchFamily="50" charset="-128"/>
              </a:rPr>
              <a:t>サイロシビン等を含有</a:t>
            </a:r>
          </a:p>
        </p:txBody>
      </p:sp>
      <p:sp>
        <p:nvSpPr>
          <p:cNvPr id="241669" name="Text Box 8"/>
          <p:cNvSpPr txBox="1">
            <a:spLocks noChangeArrowheads="1"/>
          </p:cNvSpPr>
          <p:nvPr/>
        </p:nvSpPr>
        <p:spPr bwMode="auto">
          <a:xfrm>
            <a:off x="4638297" y="5439901"/>
            <a:ext cx="403244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3E00"/>
                </a:solidFill>
                <a:latin typeface="Arial" panose="020B0604020202020204" pitchFamily="34" charset="0"/>
                <a:ea typeface="ＤＦＰ中丸ゴシック体" panose="020F0500010101010101" pitchFamily="50" charset="-128"/>
              </a:rPr>
              <a:t>政令の改正により、サイロシビンやサイロシンを含むキノコ類が麻薬として規制</a:t>
            </a:r>
          </a:p>
        </p:txBody>
      </p:sp>
      <p:sp>
        <p:nvSpPr>
          <p:cNvPr id="241670" name="Rectangle 9"/>
          <p:cNvSpPr>
            <a:spLocks noChangeArrowheads="1"/>
          </p:cNvSpPr>
          <p:nvPr/>
        </p:nvSpPr>
        <p:spPr bwMode="auto">
          <a:xfrm>
            <a:off x="4533022" y="3640056"/>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err="1">
                <a:solidFill>
                  <a:srgbClr val="003366"/>
                </a:solidFill>
                <a:latin typeface="Century" panose="02040604050505020304" pitchFamily="18" charset="0"/>
              </a:rPr>
              <a:t>Psilocybe</a:t>
            </a:r>
            <a:r>
              <a:rPr lang="en-US" altLang="ja-JP" sz="1800" b="1" dirty="0">
                <a:solidFill>
                  <a:srgbClr val="003366"/>
                </a:solidFill>
                <a:latin typeface="Century" panose="02040604050505020304" pitchFamily="18" charset="0"/>
              </a:rPr>
              <a:t> </a:t>
            </a:r>
            <a:r>
              <a:rPr lang="en-US" altLang="ja-JP" sz="1800" b="1" dirty="0" err="1">
                <a:solidFill>
                  <a:srgbClr val="003366"/>
                </a:solidFill>
                <a:latin typeface="Century" panose="02040604050505020304" pitchFamily="18" charset="0"/>
              </a:rPr>
              <a:t>cubensis</a:t>
            </a:r>
            <a:r>
              <a:rPr lang="en-US" altLang="ja-JP" sz="2400" dirty="0">
                <a:solidFill>
                  <a:srgbClr val="003366"/>
                </a:solidFill>
                <a:latin typeface="Century" panose="02040604050505020304" pitchFamily="18" charset="0"/>
              </a:rPr>
              <a:t> </a:t>
            </a:r>
          </a:p>
        </p:txBody>
      </p:sp>
      <p:sp>
        <p:nvSpPr>
          <p:cNvPr id="241671" name="Rectangle 10"/>
          <p:cNvSpPr>
            <a:spLocks noChangeArrowheads="1"/>
          </p:cNvSpPr>
          <p:nvPr/>
        </p:nvSpPr>
        <p:spPr bwMode="auto">
          <a:xfrm>
            <a:off x="4533022" y="4003745"/>
            <a:ext cx="3597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3366"/>
                </a:solidFill>
                <a:latin typeface="Arial" panose="020B0604020202020204" pitchFamily="34" charset="0"/>
              </a:rPr>
              <a:t>「シロシベ・クベンシス」</a:t>
            </a:r>
            <a:r>
              <a:rPr lang="ja-JP" altLang="en-US" sz="1600" b="1" dirty="0">
                <a:solidFill>
                  <a:srgbClr val="003366"/>
                </a:solidFill>
                <a:latin typeface="Arial" panose="020B0604020202020204" pitchFamily="34" charset="0"/>
              </a:rPr>
              <a:t>　</a:t>
            </a:r>
            <a:r>
              <a:rPr lang="ja-JP" altLang="en-US" sz="1200" b="1" dirty="0">
                <a:solidFill>
                  <a:srgbClr val="003366"/>
                </a:solidFill>
                <a:latin typeface="Arial" panose="020B0604020202020204" pitchFamily="34" charset="0"/>
              </a:rPr>
              <a:t>（和名：ミナミシビレタケ）</a:t>
            </a:r>
          </a:p>
        </p:txBody>
      </p:sp>
      <p:sp>
        <p:nvSpPr>
          <p:cNvPr id="241672" name="Rectangle 11"/>
          <p:cNvSpPr>
            <a:spLocks noChangeArrowheads="1"/>
          </p:cNvSpPr>
          <p:nvPr/>
        </p:nvSpPr>
        <p:spPr bwMode="auto">
          <a:xfrm>
            <a:off x="4520074" y="4229190"/>
            <a:ext cx="2723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err="1">
                <a:solidFill>
                  <a:srgbClr val="003366"/>
                </a:solidFill>
                <a:latin typeface="Century" panose="02040604050505020304" pitchFamily="18" charset="0"/>
              </a:rPr>
              <a:t>Copelandia</a:t>
            </a:r>
            <a:r>
              <a:rPr lang="en-US" altLang="ja-JP" sz="1800" b="1" dirty="0">
                <a:solidFill>
                  <a:srgbClr val="003366"/>
                </a:solidFill>
                <a:latin typeface="Century" panose="02040604050505020304" pitchFamily="18" charset="0"/>
              </a:rPr>
              <a:t> </a:t>
            </a:r>
            <a:r>
              <a:rPr lang="en-US" altLang="ja-JP" sz="1800" b="1" dirty="0" err="1">
                <a:solidFill>
                  <a:srgbClr val="003366"/>
                </a:solidFill>
                <a:latin typeface="Century" panose="02040604050505020304" pitchFamily="18" charset="0"/>
              </a:rPr>
              <a:t>cyanescens</a:t>
            </a:r>
            <a:r>
              <a:rPr lang="en-US" altLang="ja-JP" sz="2400" dirty="0">
                <a:solidFill>
                  <a:srgbClr val="003366"/>
                </a:solidFill>
                <a:latin typeface="Century" panose="02040604050505020304" pitchFamily="18" charset="0"/>
              </a:rPr>
              <a:t> </a:t>
            </a:r>
          </a:p>
        </p:txBody>
      </p:sp>
      <p:sp>
        <p:nvSpPr>
          <p:cNvPr id="241673" name="Rectangle 12"/>
          <p:cNvSpPr>
            <a:spLocks noChangeArrowheads="1"/>
          </p:cNvSpPr>
          <p:nvPr/>
        </p:nvSpPr>
        <p:spPr bwMode="auto">
          <a:xfrm>
            <a:off x="4533022" y="4587793"/>
            <a:ext cx="4498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3366"/>
                </a:solidFill>
                <a:latin typeface="Arial" panose="020B0604020202020204" pitchFamily="34" charset="0"/>
              </a:rPr>
              <a:t>「コーポランディア　キアネンシス」</a:t>
            </a:r>
            <a:r>
              <a:rPr lang="ja-JP" altLang="en-US" sz="1200" b="1" dirty="0">
                <a:solidFill>
                  <a:srgbClr val="003366"/>
                </a:solidFill>
                <a:latin typeface="Arial" panose="020B0604020202020204" pitchFamily="34" charset="0"/>
              </a:rPr>
              <a:t>（和名：アオゾメヒカゲタケ）</a:t>
            </a:r>
            <a:r>
              <a:rPr lang="ja-JP" altLang="en-US" sz="1600" dirty="0">
                <a:solidFill>
                  <a:srgbClr val="003366"/>
                </a:solidFill>
                <a:latin typeface="Arial" panose="020B0604020202020204" pitchFamily="34" charset="0"/>
              </a:rPr>
              <a:t> </a:t>
            </a:r>
          </a:p>
        </p:txBody>
      </p:sp>
      <p:sp>
        <p:nvSpPr>
          <p:cNvPr id="241674" name="Text Box 13"/>
          <p:cNvSpPr txBox="1">
            <a:spLocks noChangeArrowheads="1"/>
          </p:cNvSpPr>
          <p:nvPr/>
        </p:nvSpPr>
        <p:spPr bwMode="auto">
          <a:xfrm>
            <a:off x="927144" y="6252398"/>
            <a:ext cx="7422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t>
            </a:r>
            <a:r>
              <a:rPr lang="ja-JP" altLang="en-US" sz="2000"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これら以外の名前で呼ばれている物もある</a:t>
            </a:r>
            <a:r>
              <a:rPr lang="ja-JP" altLang="en-US" sz="2000" b="1" dirty="0" smtClean="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ので注意</a:t>
            </a:r>
            <a:r>
              <a:rPr lang="ja-JP" altLang="en-US" sz="2000"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が</a:t>
            </a:r>
            <a:r>
              <a:rPr lang="ja-JP" altLang="en-US" sz="2000" b="1" dirty="0" smtClean="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必要！</a:t>
            </a:r>
            <a:endParaRPr lang="en-US" altLang="ja-JP" sz="2000"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6" name="タイトル 1"/>
          <p:cNvSpPr txBox="1">
            <a:spLocks/>
          </p:cNvSpPr>
          <p:nvPr/>
        </p:nvSpPr>
        <p:spPr>
          <a:xfrm>
            <a:off x="-17857"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マジックマッシュルーム</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9" name="Picture 11" descr="19ILBH0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6486000" y="1965197"/>
            <a:ext cx="2292596" cy="2055181"/>
          </a:xfrm>
          <a:prstGeom prst="rect">
            <a:avLst/>
          </a:prstGeom>
          <a:noFill/>
        </p:spPr>
      </p:pic>
    </p:spTree>
    <p:extLst>
      <p:ext uri="{BB962C8B-B14F-4D97-AF65-F5344CB8AC3E}">
        <p14:creationId xmlns:p14="http://schemas.microsoft.com/office/powerpoint/2010/main" val="23624895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コンテンツ プレースホルダ 2"/>
          <p:cNvSpPr>
            <a:spLocks noGrp="1"/>
          </p:cNvSpPr>
          <p:nvPr>
            <p:ph idx="1"/>
          </p:nvPr>
        </p:nvSpPr>
        <p:spPr>
          <a:xfrm>
            <a:off x="770993" y="3793568"/>
            <a:ext cx="7684552" cy="1348423"/>
          </a:xfrm>
          <a:solidFill>
            <a:schemeClr val="bg1"/>
          </a:solidFill>
          <a:ln w="12700">
            <a:solidFill>
              <a:srgbClr val="0070C0"/>
            </a:solidFill>
          </a:ln>
          <a:effectLst>
            <a:outerShdw blurRad="50800" dist="38100" dir="5400000" algn="t" rotWithShape="0">
              <a:prstClr val="black">
                <a:alpha val="40000"/>
              </a:prstClr>
            </a:outerShdw>
          </a:effectLst>
        </p:spPr>
        <p:txBody>
          <a:bodyPr>
            <a:noAutofit/>
          </a:bodyPr>
          <a:lstStyle/>
          <a:p>
            <a:pPr marL="0" indent="0">
              <a:lnSpc>
                <a:spcPct val="105000"/>
              </a:lnSpc>
              <a:buNone/>
            </a:pPr>
            <a:r>
              <a:rPr lang="ja-JP" altLang="en-US" sz="28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・人体目的使用禁止</a:t>
            </a:r>
            <a:r>
              <a:rPr lang="en-US" altLang="ja-JP" sz="28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lang="en-US" altLang="ja-JP" sz="28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28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・飲用禁止</a:t>
            </a:r>
            <a:r>
              <a:rPr lang="en-US" altLang="ja-JP" sz="28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lang="en-US" altLang="ja-JP" sz="28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28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・人体等へのご使用は絶対にしないでください</a:t>
            </a:r>
          </a:p>
        </p:txBody>
      </p:sp>
      <p:pic>
        <p:nvPicPr>
          <p:cNvPr id="225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422" y="1462572"/>
            <a:ext cx="3210522" cy="22728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39503" y="1456057"/>
            <a:ext cx="1532592" cy="22793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3654" y="1456057"/>
            <a:ext cx="2645996" cy="2279336"/>
          </a:xfrm>
          <a:prstGeom prst="rect">
            <a:avLst/>
          </a:prstGeom>
          <a:noFill/>
          <a:ln w="9525">
            <a:solidFill>
              <a:schemeClr val="bg1">
                <a:lumMod val="95000"/>
              </a:schemeClr>
            </a:solidFill>
            <a:miter lim="800000"/>
            <a:headEnd/>
            <a:tailEnd/>
          </a:ln>
        </p:spPr>
      </p:pic>
      <p:sp>
        <p:nvSpPr>
          <p:cNvPr id="23561" name="コンテンツ プレースホルダ 2"/>
          <p:cNvSpPr>
            <a:spLocks/>
          </p:cNvSpPr>
          <p:nvPr/>
        </p:nvSpPr>
        <p:spPr bwMode="auto">
          <a:xfrm>
            <a:off x="683566" y="5704184"/>
            <a:ext cx="7859405" cy="1011736"/>
          </a:xfrm>
          <a:prstGeom prst="rect">
            <a:avLst/>
          </a:prstGeom>
          <a:solidFill>
            <a:srgbClr val="FFFF00"/>
          </a:solidFill>
          <a:ln>
            <a:solidFill>
              <a:schemeClr val="tx1"/>
            </a:solidFill>
          </a:ln>
        </p:spPr>
        <p:txBody>
          <a:bodyPr lIns="92075" tIns="46037" rIns="92075" bIns="46037"/>
          <a:lstStyle>
            <a:lvl1pPr marL="342900" indent="-342900"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ctr">
              <a:lnSpc>
                <a:spcPct val="105000"/>
              </a:lnSpc>
              <a:spcBef>
                <a:spcPct val="20000"/>
              </a:spcBef>
            </a:pPr>
            <a:r>
              <a:rPr lang="ja-JP" altLang="en-US" sz="3200" dirty="0">
                <a:solidFill>
                  <a:schemeClr val="accent2"/>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　</a:t>
            </a:r>
            <a:r>
              <a:rPr lang="ja-JP" altLang="en-US" sz="32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ただし、使用する人</a:t>
            </a:r>
            <a:r>
              <a:rPr lang="ja-JP" altLang="en-US" sz="3200" dirty="0" smtClean="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は人体</a:t>
            </a:r>
            <a:r>
              <a:rPr lang="ja-JP" altLang="en-US" sz="32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に</a:t>
            </a:r>
            <a:r>
              <a:rPr lang="ja-JP" altLang="en-US" sz="3200" dirty="0" err="1" smtClean="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摂取す</a:t>
            </a:r>
            <a:r>
              <a:rPr lang="en-US" altLang="ja-JP" sz="32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
            </a:r>
            <a:br>
              <a:rPr lang="en-US" altLang="ja-JP" sz="32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br>
            <a:r>
              <a:rPr lang="ja-JP" altLang="en-US" sz="3200" dirty="0" smtClean="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る</a:t>
            </a:r>
            <a:r>
              <a:rPr lang="ja-JP" altLang="en-US" sz="32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ものであることを認識して</a:t>
            </a:r>
            <a:r>
              <a:rPr lang="ja-JP" altLang="en-US" sz="3200" dirty="0" smtClean="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購入！　</a:t>
            </a:r>
            <a:endParaRPr lang="ja-JP" altLang="en-US" sz="32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23562" name="AutoShape 10"/>
          <p:cNvSpPr>
            <a:spLocks noChangeArrowheads="1"/>
          </p:cNvSpPr>
          <p:nvPr/>
        </p:nvSpPr>
        <p:spPr bwMode="auto">
          <a:xfrm>
            <a:off x="2008030" y="5182738"/>
            <a:ext cx="5110082" cy="504018"/>
          </a:xfrm>
          <a:prstGeom prst="downArrow">
            <a:avLst>
              <a:gd name="adj1" fmla="val 50000"/>
              <a:gd name="adj2" fmla="val 51236"/>
            </a:avLst>
          </a:prstGeom>
          <a:solidFill>
            <a:srgbClr val="00FF00"/>
          </a:solidFill>
          <a:ln w="1270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
        <p:nvSpPr>
          <p:cNvPr id="2" name="正方形/長方形 1"/>
          <p:cNvSpPr/>
          <p:nvPr/>
        </p:nvSpPr>
        <p:spPr>
          <a:xfrm>
            <a:off x="3573056" y="5141991"/>
            <a:ext cx="1980029" cy="544765"/>
          </a:xfrm>
          <a:prstGeom prst="rect">
            <a:avLst/>
          </a:prstGeom>
        </p:spPr>
        <p:txBody>
          <a:bodyPr wrap="square">
            <a:spAutoFit/>
          </a:bodyPr>
          <a:lstStyle/>
          <a:p>
            <a:pPr>
              <a:lnSpc>
                <a:spcPct val="105000"/>
              </a:lnSpc>
            </a:pPr>
            <a:r>
              <a:rPr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などと記載</a:t>
            </a:r>
          </a:p>
        </p:txBody>
      </p:sp>
      <p:sp>
        <p:nvSpPr>
          <p:cNvPr id="10" name="タイトル 1"/>
          <p:cNvSpPr txBox="1">
            <a:spLocks/>
          </p:cNvSpPr>
          <p:nvPr/>
        </p:nvSpPr>
        <p:spPr>
          <a:xfrm>
            <a:off x="-17859"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危険ドラッグの包装には</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3" name="Picture 34" descr="19ILBH05"/>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92080" y="2778114"/>
            <a:ext cx="1944216" cy="1929487"/>
          </a:xfrm>
          <a:prstGeom prst="rect">
            <a:avLst/>
          </a:prstGeom>
          <a:noFill/>
        </p:spPr>
      </p:pic>
    </p:spTree>
    <p:extLst>
      <p:ext uri="{BB962C8B-B14F-4D97-AF65-F5344CB8AC3E}">
        <p14:creationId xmlns:p14="http://schemas.microsoft.com/office/powerpoint/2010/main" val="3085433526"/>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683568" y="2038500"/>
            <a:ext cx="7920000" cy="2268000"/>
          </a:xfrm>
          <a:prstGeom prst="rect">
            <a:avLst/>
          </a:prstGeom>
          <a:solidFill>
            <a:srgbClr val="FFFF00"/>
          </a:solidFill>
          <a:ln w="12700" cap="flat" cmpd="sng" algn="ctr">
            <a:solidFill>
              <a:srgbClr val="0070C0"/>
            </a:solidFill>
            <a:prstDash val="solid"/>
            <a:round/>
            <a:headEnd type="none" w="med" len="med"/>
            <a:tailEnd type="none" w="med" len="med"/>
          </a:ln>
          <a:effectLst>
            <a:outerShdw blurRad="50800" dist="38100" dir="5400000" algn="t" rotWithShape="0">
              <a:prstClr val="black">
                <a:alpha val="40000"/>
              </a:prstClr>
            </a:outerShdw>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ＤＦＰ太丸ゴシック体" pitchFamily="50" charset="-128"/>
            </a:endParaRPr>
          </a:p>
        </p:txBody>
      </p:sp>
      <p:sp>
        <p:nvSpPr>
          <p:cNvPr id="5" name="テキスト ボックス 4"/>
          <p:cNvSpPr txBox="1"/>
          <p:nvPr/>
        </p:nvSpPr>
        <p:spPr>
          <a:xfrm>
            <a:off x="1035353" y="2258370"/>
            <a:ext cx="7532215" cy="1754326"/>
          </a:xfrm>
          <a:prstGeom prst="rect">
            <a:avLst/>
          </a:prstGeom>
          <a:noFill/>
        </p:spPr>
        <p:txBody>
          <a:bodyPr wrap="square" rtlCol="0">
            <a:spAutoFit/>
          </a:bodyPr>
          <a:lstStyle/>
          <a:p>
            <a:r>
              <a:rPr kumimoji="1" lang="ja-JP" altLang="en-US" sz="36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 成分・含量が不明</a:t>
            </a:r>
            <a:endParaRPr kumimoji="1" lang="en-US" altLang="ja-JP" sz="36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kumimoji="1" lang="ja-JP" altLang="en-US" sz="36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 薬理効果、毒性が不明</a:t>
            </a:r>
            <a:endParaRPr kumimoji="1" lang="en-US" altLang="ja-JP" sz="36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kumimoji="1" lang="ja-JP" altLang="en-US" sz="36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 成分の均一性、経時変化も不明</a:t>
            </a:r>
            <a:endParaRPr kumimoji="1"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6" name="テキスト ボックス 5"/>
          <p:cNvSpPr txBox="1"/>
          <p:nvPr/>
        </p:nvSpPr>
        <p:spPr>
          <a:xfrm>
            <a:off x="683568" y="4879787"/>
            <a:ext cx="7920000" cy="1569660"/>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rtlCol="0">
            <a:spAutoFit/>
          </a:bodyPr>
          <a:lstStyle/>
          <a:p>
            <a:r>
              <a:rPr kumimoji="1" lang="ja-JP" altLang="en-US" sz="3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毒性が強い物</a:t>
            </a:r>
            <a:r>
              <a:rPr lang="ja-JP" altLang="en-US"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や</a:t>
            </a:r>
            <a:r>
              <a:rPr lang="ja-JP" altLang="en-US" sz="3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量</a:t>
            </a:r>
            <a:r>
              <a:rPr lang="ja-JP" altLang="en-US"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が</a:t>
            </a:r>
            <a:r>
              <a:rPr lang="ja-JP" altLang="en-US" sz="3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多かったりすると、</a:t>
            </a:r>
            <a:endParaRPr lang="en-US" altLang="ja-JP" sz="3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3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依存をおこす前に急性中毒で死亡する場</a:t>
            </a:r>
            <a:endParaRPr kumimoji="1" lang="en-US" altLang="ja-JP" sz="3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3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合もある！</a:t>
            </a:r>
            <a:endParaRPr kumimoji="1" lang="ja-JP" altLang="en-US"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9" name="正方形/長方形 8"/>
          <p:cNvSpPr/>
          <p:nvPr/>
        </p:nvSpPr>
        <p:spPr>
          <a:xfrm>
            <a:off x="0" y="1274741"/>
            <a:ext cx="9144000" cy="584775"/>
          </a:xfrm>
          <a:prstGeom prst="rect">
            <a:avLst/>
          </a:prstGeom>
        </p:spPr>
        <p:txBody>
          <a:bodyPr wrap="square">
            <a:spAutoFit/>
          </a:bodyPr>
          <a:lstStyle/>
          <a:p>
            <a:pPr algn="ctr">
              <a:defRPr/>
            </a:pPr>
            <a:r>
              <a:rPr lang="ja-JP" altLang="en-US" sz="3200" dirty="0" smtClean="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３つの不明で何</a:t>
            </a:r>
            <a:r>
              <a:rPr lang="ja-JP" altLang="en-US" sz="3200"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が起こるか誰にも</a:t>
            </a:r>
            <a:r>
              <a:rPr lang="ja-JP" altLang="en-US" sz="3200" dirty="0" smtClean="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分からない！</a:t>
            </a:r>
            <a:endParaRPr lang="ja-JP" altLang="en-US" sz="3200" dirty="0">
              <a:solidFill>
                <a:srgbClr val="FF6600"/>
              </a:solidFill>
              <a:effectLst>
                <a:outerShdw blurRad="38100" dist="38100" dir="2700000" algn="tl">
                  <a:srgbClr val="000000">
                    <a:alpha val="43137"/>
                  </a:srgbClr>
                </a:outerShdw>
              </a:effectLst>
              <a:latin typeface="ＤＦＰ太丸ゴシック体" pitchFamily="50" charset="-128"/>
              <a:ea typeface="ＤＦＰ太丸ゴシック体" pitchFamily="50" charset="-128"/>
            </a:endParaRPr>
          </a:p>
        </p:txBody>
      </p:sp>
      <p:sp>
        <p:nvSpPr>
          <p:cNvPr id="10" name="二等辺三角形 9"/>
          <p:cNvSpPr/>
          <p:nvPr/>
        </p:nvSpPr>
        <p:spPr bwMode="auto">
          <a:xfrm rot="10800000">
            <a:off x="683568" y="4375785"/>
            <a:ext cx="7884000" cy="504001"/>
          </a:xfrm>
          <a:prstGeom prst="triangle">
            <a:avLst>
              <a:gd name="adj" fmla="val 49308"/>
            </a:avLst>
          </a:prstGeom>
          <a:solidFill>
            <a:srgbClr val="006666"/>
          </a:solidFill>
          <a:ln w="9525" cap="flat" cmpd="sng" algn="ctr">
            <a:no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ＤＦＰ太丸ゴシック体" pitchFamily="50" charset="-128"/>
            </a:endParaRPr>
          </a:p>
        </p:txBody>
      </p:sp>
      <p:sp>
        <p:nvSpPr>
          <p:cNvPr id="11" name="タイトル 1"/>
          <p:cNvSpPr txBox="1">
            <a:spLocks/>
          </p:cNvSpPr>
          <p:nvPr/>
        </p:nvSpPr>
        <p:spPr>
          <a:xfrm>
            <a:off x="-17857" y="1869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危険ドラッグの使用は･･･？</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4" name="Picture 34" descr="19ILBH0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44208" y="1860144"/>
            <a:ext cx="1633674" cy="1621298"/>
          </a:xfrm>
          <a:prstGeom prst="rect">
            <a:avLst/>
          </a:prstGeom>
          <a:noFill/>
        </p:spPr>
      </p:pic>
    </p:spTree>
    <p:extLst>
      <p:ext uri="{BB962C8B-B14F-4D97-AF65-F5344CB8AC3E}">
        <p14:creationId xmlns:p14="http://schemas.microsoft.com/office/powerpoint/2010/main" val="870591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3200" y="2004809"/>
            <a:ext cx="8761288" cy="452053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430738" y="2686672"/>
            <a:ext cx="3032978" cy="3434202"/>
          </a:xfrm>
          <a:prstGeom prst="ellipse">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398038" y="2397677"/>
            <a:ext cx="4659393" cy="3944619"/>
            <a:chOff x="416663" y="1786315"/>
            <a:chExt cx="4659393" cy="3944619"/>
          </a:xfrm>
        </p:grpSpPr>
        <p:grpSp>
          <p:nvGrpSpPr>
            <p:cNvPr id="10" name="グループ化 9"/>
            <p:cNvGrpSpPr/>
            <p:nvPr/>
          </p:nvGrpSpPr>
          <p:grpSpPr>
            <a:xfrm>
              <a:off x="1043607" y="2708920"/>
              <a:ext cx="2678811" cy="3022014"/>
              <a:chOff x="899591" y="2132856"/>
              <a:chExt cx="2678811" cy="3022014"/>
            </a:xfrm>
          </p:grpSpPr>
          <p:pic>
            <p:nvPicPr>
              <p:cNvPr id="5"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flipH="1">
                <a:off x="899591" y="2132856"/>
                <a:ext cx="2678811" cy="302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1331640" y="2780928"/>
                <a:ext cx="2016224" cy="646331"/>
              </a:xfrm>
              <a:prstGeom prst="rect">
                <a:avLst/>
              </a:prstGeom>
              <a:noFill/>
            </p:spPr>
            <p:txBody>
              <a:bodyPr wrap="square" rtlCol="0">
                <a:spAutoFit/>
              </a:bodyPr>
              <a:lstStyle/>
              <a:p>
                <a:r>
                  <a:rPr kumimoji="1" lang="ja-JP" altLang="en-US"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脳・中枢神経系</a:t>
                </a:r>
                <a:endParaRPr kumimoji="1" lang="en-US" altLang="ja-JP"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kumimoji="1" lang="ja-JP" altLang="en-US" dirty="0" err="1"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への</a:t>
                </a:r>
                <a:r>
                  <a:rPr kumimoji="1" lang="ja-JP" altLang="en-US"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ダメージ！</a:t>
                </a:r>
                <a:endParaRPr kumimoji="1" lang="ja-JP" altLang="en-US"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sp>
          <p:nvSpPr>
            <p:cNvPr id="11" name="爆発 1 10"/>
            <p:cNvSpPr/>
            <p:nvPr/>
          </p:nvSpPr>
          <p:spPr>
            <a:xfrm>
              <a:off x="1721920" y="1786315"/>
              <a:ext cx="1368152" cy="987557"/>
            </a:xfrm>
            <a:prstGeom prst="irregularSeal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死亡</a:t>
              </a:r>
              <a:endParaRPr kumimoji="1" lang="ja-JP" altLang="en-US"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2" name="爆発 1 11"/>
            <p:cNvSpPr/>
            <p:nvPr/>
          </p:nvSpPr>
          <p:spPr>
            <a:xfrm>
              <a:off x="2832560" y="2417852"/>
              <a:ext cx="1813360" cy="1002351"/>
            </a:xfrm>
            <a:prstGeom prst="irregularSeal1">
              <a:avLst/>
            </a:prstGeom>
            <a:solidFill>
              <a:srgbClr val="FF66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錯乱</a:t>
              </a:r>
              <a:endParaRPr kumimoji="1" lang="en-US" altLang="ja-JP"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異常行動</a:t>
              </a:r>
              <a:endPar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3" name="爆発 1 12"/>
            <p:cNvSpPr/>
            <p:nvPr/>
          </p:nvSpPr>
          <p:spPr>
            <a:xfrm>
              <a:off x="678871" y="2295522"/>
              <a:ext cx="1296144" cy="992955"/>
            </a:xfrm>
            <a:prstGeom prst="irregularSeal1">
              <a:avLst/>
            </a:prstGeom>
            <a:solidFill>
              <a:srgbClr val="CC00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幻覚幻聴</a:t>
              </a:r>
              <a:endPar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4" name="爆発 1 13"/>
            <p:cNvSpPr/>
            <p:nvPr/>
          </p:nvSpPr>
          <p:spPr>
            <a:xfrm>
              <a:off x="3208369" y="3356993"/>
              <a:ext cx="1867687" cy="823944"/>
            </a:xfrm>
            <a:prstGeom prst="irregularSeal1">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意識障害</a:t>
              </a:r>
              <a:endPar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5" name="爆発 1 14"/>
            <p:cNvSpPr/>
            <p:nvPr/>
          </p:nvSpPr>
          <p:spPr>
            <a:xfrm>
              <a:off x="3329892" y="4613760"/>
              <a:ext cx="1156940" cy="1019244"/>
            </a:xfrm>
            <a:prstGeom prst="irregularSeal1">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悪心嘔吐</a:t>
              </a:r>
              <a:endPar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6" name="爆発 1 15"/>
            <p:cNvSpPr/>
            <p:nvPr/>
          </p:nvSpPr>
          <p:spPr>
            <a:xfrm>
              <a:off x="416663" y="3287441"/>
              <a:ext cx="1150874" cy="832724"/>
            </a:xfrm>
            <a:prstGeom prst="irregularSeal1">
              <a:avLst/>
            </a:prstGeom>
            <a:solidFill>
              <a:srgbClr val="FF66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妄想</a:t>
              </a:r>
              <a:endPar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7" name="爆発 1 16"/>
            <p:cNvSpPr/>
            <p:nvPr/>
          </p:nvSpPr>
          <p:spPr>
            <a:xfrm>
              <a:off x="827583" y="4732789"/>
              <a:ext cx="1131987" cy="784443"/>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頻脈</a:t>
              </a:r>
              <a:endParaRPr kumimoji="1" lang="en-US" altLang="ja-JP" sz="16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8" name="爆発 1 17"/>
            <p:cNvSpPr/>
            <p:nvPr/>
          </p:nvSpPr>
          <p:spPr>
            <a:xfrm>
              <a:off x="416663" y="4128839"/>
              <a:ext cx="1526683" cy="639398"/>
            </a:xfrm>
            <a:prstGeom prst="irregularSeal1">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ＤＦＰ太丸ゴシック体" panose="020F0800010101010101" pitchFamily="50" charset="-128"/>
                  <a:ea typeface="ＤＦＰ太丸ゴシック体" panose="020F0800010101010101" pitchFamily="50" charset="-128"/>
                </a:rPr>
                <a:t>不安感</a:t>
              </a:r>
              <a:endParaRPr kumimoji="1" lang="ja-JP" altLang="en-US" sz="1600" dirty="0">
                <a:solidFill>
                  <a:schemeClr val="bg1"/>
                </a:solidFill>
                <a:latin typeface="ＤＦＰ太丸ゴシック体" panose="020F0800010101010101" pitchFamily="50" charset="-128"/>
                <a:ea typeface="ＤＦＰ太丸ゴシック体" panose="020F0800010101010101" pitchFamily="50" charset="-128"/>
              </a:endParaRPr>
            </a:p>
          </p:txBody>
        </p:sp>
      </p:grpSp>
      <p:sp>
        <p:nvSpPr>
          <p:cNvPr id="22" name="正方形/長方形 21"/>
          <p:cNvSpPr/>
          <p:nvPr/>
        </p:nvSpPr>
        <p:spPr>
          <a:xfrm>
            <a:off x="0" y="1288790"/>
            <a:ext cx="9144000" cy="584775"/>
          </a:xfrm>
          <a:prstGeom prst="rect">
            <a:avLst/>
          </a:prstGeom>
        </p:spPr>
        <p:txBody>
          <a:bodyPr wrap="square">
            <a:spAutoFit/>
          </a:bodyPr>
          <a:lstStyle/>
          <a:p>
            <a:pPr algn="ct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大変危険で救急搬送される事例が急増</a:t>
            </a:r>
            <a:endPar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24" name="テキスト ボックス 23"/>
          <p:cNvSpPr txBox="1"/>
          <p:nvPr/>
        </p:nvSpPr>
        <p:spPr>
          <a:xfrm>
            <a:off x="6382174" y="2481138"/>
            <a:ext cx="1080120" cy="432000"/>
          </a:xfrm>
          <a:prstGeom prst="rect">
            <a:avLst/>
          </a:prstGeom>
          <a:solidFill>
            <a:srgbClr val="FFFFCC"/>
          </a:solidFill>
          <a:ln w="22225">
            <a:solidFill>
              <a:schemeClr val="accent1">
                <a:shade val="50000"/>
              </a:schemeClr>
            </a:solidFill>
          </a:ln>
        </p:spPr>
        <p:txBody>
          <a:bodyPr wrap="square" rtlCol="0">
            <a:spAutoFit/>
          </a:bodyPr>
          <a:lstStyle/>
          <a:p>
            <a:pPr algn="ctr"/>
            <a:r>
              <a:rPr kumimoji="1" lang="ja-JP" altLang="en-US" dirty="0" smtClean="0">
                <a:solidFill>
                  <a:srgbClr val="002060"/>
                </a:solidFill>
                <a:latin typeface="ＤＦＰ中太丸ゴシック体" panose="020F0700010101010101" pitchFamily="50" charset="-128"/>
                <a:ea typeface="ＤＦＰ中太丸ゴシック体" panose="020F0700010101010101" pitchFamily="50" charset="-128"/>
              </a:rPr>
              <a:t>再使用</a:t>
            </a:r>
            <a:endParaRPr kumimoji="1" lang="ja-JP" altLang="en-US"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25" name="テキスト ボックス 24"/>
          <p:cNvSpPr txBox="1"/>
          <p:nvPr/>
        </p:nvSpPr>
        <p:spPr>
          <a:xfrm>
            <a:off x="7628828" y="3529252"/>
            <a:ext cx="1224136" cy="720000"/>
          </a:xfrm>
          <a:prstGeom prst="rect">
            <a:avLst/>
          </a:prstGeom>
          <a:solidFill>
            <a:srgbClr val="FFFFCC"/>
          </a:solidFill>
          <a:ln w="19050">
            <a:solidFill>
              <a:schemeClr val="accent1">
                <a:shade val="50000"/>
              </a:schemeClr>
            </a:solidFill>
          </a:ln>
        </p:spPr>
        <p:txBody>
          <a:bodyPr wrap="square" rtlCol="0">
            <a:spAutoFit/>
          </a:bodyPr>
          <a:lstStyle/>
          <a:p>
            <a:pPr algn="ctr"/>
            <a:r>
              <a:rPr kumimoji="1" lang="ja-JP" altLang="en-US" dirty="0" smtClean="0">
                <a:solidFill>
                  <a:srgbClr val="002060"/>
                </a:solidFill>
                <a:latin typeface="ＤＦＰ中太丸ゴシック体" panose="020F0700010101010101" pitchFamily="50" charset="-128"/>
                <a:ea typeface="ＤＦＰ中太丸ゴシック体" panose="020F0700010101010101" pitchFamily="50" charset="-128"/>
              </a:rPr>
              <a:t>一時的な高揚感</a:t>
            </a:r>
            <a:endParaRPr kumimoji="1" lang="ja-JP" altLang="en-US"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26" name="テキスト ボックス 25"/>
          <p:cNvSpPr txBox="1"/>
          <p:nvPr/>
        </p:nvSpPr>
        <p:spPr>
          <a:xfrm>
            <a:off x="7635229" y="4817454"/>
            <a:ext cx="1224000" cy="432000"/>
          </a:xfrm>
          <a:prstGeom prst="rect">
            <a:avLst/>
          </a:prstGeom>
          <a:solidFill>
            <a:srgbClr val="FFFFCC"/>
          </a:solidFill>
          <a:ln w="19050">
            <a:solidFill>
              <a:srgbClr val="0070C0"/>
            </a:solidFill>
          </a:ln>
        </p:spPr>
        <p:txBody>
          <a:bodyPr wrap="square" rtlCol="0">
            <a:spAutoFit/>
          </a:bodyPr>
          <a:lstStyle/>
          <a:p>
            <a:pPr algn="ctr"/>
            <a:r>
              <a:rPr kumimoji="1" lang="ja-JP" altLang="en-US" dirty="0" smtClean="0">
                <a:solidFill>
                  <a:srgbClr val="002060"/>
                </a:solidFill>
                <a:latin typeface="ＤＦＰ中太丸ゴシック体" panose="020F0700010101010101" pitchFamily="50" charset="-128"/>
                <a:ea typeface="ＤＦＰ中太丸ゴシック体" panose="020F0700010101010101" pitchFamily="50" charset="-128"/>
              </a:rPr>
              <a:t>中　断</a:t>
            </a:r>
            <a:endParaRPr kumimoji="1" lang="ja-JP" altLang="en-US"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27" name="テキスト ボックス 26"/>
          <p:cNvSpPr txBox="1"/>
          <p:nvPr/>
        </p:nvSpPr>
        <p:spPr>
          <a:xfrm>
            <a:off x="6354238" y="5910296"/>
            <a:ext cx="1260000" cy="432000"/>
          </a:xfrm>
          <a:prstGeom prst="rect">
            <a:avLst/>
          </a:prstGeom>
          <a:solidFill>
            <a:srgbClr val="FF6600"/>
          </a:solidFill>
          <a:ln w="19050">
            <a:solidFill>
              <a:srgbClr val="0070C0"/>
            </a:solidFill>
          </a:ln>
        </p:spPr>
        <p:txBody>
          <a:bodyPr wrap="square" rtlCol="0">
            <a:spAutoFit/>
          </a:bodyPr>
          <a:lstStyle/>
          <a:p>
            <a:pPr algn="ctr"/>
            <a:r>
              <a:rPr kumimoji="1" lang="ja-JP" altLang="en-US" dirty="0" smtClean="0">
                <a:solidFill>
                  <a:schemeClr val="bg1"/>
                </a:solidFill>
                <a:latin typeface="ＤＦＰ中太丸ゴシック体" panose="020F0700010101010101" pitchFamily="50" charset="-128"/>
                <a:ea typeface="ＤＦＰ中太丸ゴシック体" panose="020F0700010101010101" pitchFamily="50" charset="-128"/>
              </a:rPr>
              <a:t>精神依存</a:t>
            </a:r>
            <a:endParaRPr kumimoji="1" lang="ja-JP" altLang="en-US" dirty="0">
              <a:solidFill>
                <a:schemeClr val="bg1"/>
              </a:solidFill>
              <a:latin typeface="ＤＦＰ中太丸ゴシック体" panose="020F0700010101010101" pitchFamily="50" charset="-128"/>
              <a:ea typeface="ＤＦＰ中太丸ゴシック体" panose="020F0700010101010101" pitchFamily="50" charset="-128"/>
            </a:endParaRPr>
          </a:p>
        </p:txBody>
      </p:sp>
      <p:sp>
        <p:nvSpPr>
          <p:cNvPr id="28" name="テキスト ボックス 27"/>
          <p:cNvSpPr txBox="1"/>
          <p:nvPr/>
        </p:nvSpPr>
        <p:spPr>
          <a:xfrm>
            <a:off x="4940211" y="4818854"/>
            <a:ext cx="1260000" cy="432000"/>
          </a:xfrm>
          <a:prstGeom prst="rect">
            <a:avLst/>
          </a:prstGeom>
          <a:solidFill>
            <a:srgbClr val="FF5050"/>
          </a:solidFill>
          <a:ln w="19050">
            <a:solidFill>
              <a:srgbClr val="0070C0"/>
            </a:solidFill>
          </a:ln>
        </p:spPr>
        <p:txBody>
          <a:bodyPr wrap="square" rtlCol="0">
            <a:spAutoFit/>
          </a:bodyPr>
          <a:lstStyle/>
          <a:p>
            <a:pPr algn="ctr"/>
            <a:r>
              <a:rPr kumimoji="1" lang="ja-JP" altLang="en-US" dirty="0" smtClean="0">
                <a:solidFill>
                  <a:schemeClr val="bg1"/>
                </a:solidFill>
                <a:latin typeface="ＤＦＰ中太丸ゴシック体" panose="020F0700010101010101" pitchFamily="50" charset="-128"/>
                <a:ea typeface="ＤＦＰ中太丸ゴシック体" panose="020F0700010101010101" pitchFamily="50" charset="-128"/>
              </a:rPr>
              <a:t>身体依存</a:t>
            </a:r>
            <a:endParaRPr kumimoji="1" lang="ja-JP" altLang="en-US" dirty="0">
              <a:solidFill>
                <a:schemeClr val="bg1"/>
              </a:solidFill>
              <a:latin typeface="ＤＦＰ中太丸ゴシック体" panose="020F0700010101010101" pitchFamily="50" charset="-128"/>
              <a:ea typeface="ＤＦＰ中太丸ゴシック体" panose="020F0700010101010101" pitchFamily="50" charset="-128"/>
            </a:endParaRPr>
          </a:p>
        </p:txBody>
      </p:sp>
      <p:sp>
        <p:nvSpPr>
          <p:cNvPr id="29" name="テキスト ボックス 28"/>
          <p:cNvSpPr txBox="1"/>
          <p:nvPr/>
        </p:nvSpPr>
        <p:spPr>
          <a:xfrm>
            <a:off x="5013249" y="3531311"/>
            <a:ext cx="1188000" cy="432000"/>
          </a:xfrm>
          <a:prstGeom prst="rect">
            <a:avLst/>
          </a:prstGeom>
          <a:solidFill>
            <a:srgbClr val="FFCCFF"/>
          </a:solidFill>
          <a:ln w="19050">
            <a:solidFill>
              <a:srgbClr val="0070C0"/>
            </a:solidFill>
          </a:ln>
        </p:spPr>
        <p:txBody>
          <a:bodyPr wrap="square" rtlCol="0">
            <a:spAutoFit/>
          </a:bodyPr>
          <a:lstStyle/>
          <a:p>
            <a:pPr algn="ctr"/>
            <a:r>
              <a:rPr kumimoji="1" lang="ja-JP" altLang="en-US" b="1" dirty="0" smtClean="0">
                <a:solidFill>
                  <a:srgbClr val="002060"/>
                </a:solidFill>
                <a:latin typeface="ＤＦＰ中太丸ゴシック体" panose="020F0700010101010101" pitchFamily="50" charset="-128"/>
                <a:ea typeface="ＤＦＰ中太丸ゴシック体" panose="020F0700010101010101" pitchFamily="50" charset="-128"/>
              </a:rPr>
              <a:t>欲　求</a:t>
            </a:r>
            <a:endParaRPr kumimoji="1" lang="ja-JP" altLang="en-US" b="1"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32" name="二等辺三角形 31"/>
          <p:cNvSpPr/>
          <p:nvPr/>
        </p:nvSpPr>
        <p:spPr>
          <a:xfrm rot="3692891">
            <a:off x="6174218" y="2720675"/>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8909273">
            <a:off x="8060878" y="3372913"/>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1587755">
            <a:off x="8262476" y="4665093"/>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4051969">
            <a:off x="7439135" y="5820055"/>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9846128">
            <a:off x="5464327" y="5192341"/>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863504">
            <a:off x="5302317" y="3881807"/>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796814" y="2004809"/>
            <a:ext cx="2206111" cy="400110"/>
          </a:xfrm>
          <a:prstGeom prst="rect">
            <a:avLst/>
          </a:prstGeom>
          <a:noFill/>
        </p:spPr>
        <p:txBody>
          <a:bodyPr wrap="square" rtlCol="0">
            <a:spAutoFit/>
          </a:bodyPr>
          <a:lstStyle/>
          <a:p>
            <a:pPr algn="ctr"/>
            <a:r>
              <a:rPr kumimoji="1" lang="ja-JP" altLang="en-US" sz="2000" b="1" u="sng" dirty="0" smtClean="0">
                <a:solidFill>
                  <a:srgbClr val="FF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１回の使用で･･･</a:t>
            </a:r>
            <a:endParaRPr kumimoji="1" lang="ja-JP" altLang="en-US" sz="2000" b="1" u="sng" dirty="0">
              <a:solidFill>
                <a:srgbClr val="FF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39" name="ストライプ矢印 38"/>
          <p:cNvSpPr/>
          <p:nvPr/>
        </p:nvSpPr>
        <p:spPr>
          <a:xfrm rot="4802589">
            <a:off x="7812360" y="2598395"/>
            <a:ext cx="723171" cy="440605"/>
          </a:xfrm>
          <a:prstGeom prst="stripedRightArrow">
            <a:avLst>
              <a:gd name="adj1" fmla="val 40865"/>
              <a:gd name="adj2" fmla="val 42169"/>
            </a:avLst>
          </a:prstGeom>
          <a:solidFill>
            <a:srgbClr val="FF66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星 24 39"/>
          <p:cNvSpPr/>
          <p:nvPr/>
        </p:nvSpPr>
        <p:spPr>
          <a:xfrm>
            <a:off x="6528854" y="3431480"/>
            <a:ext cx="1044420" cy="2202295"/>
          </a:xfrm>
          <a:prstGeom prst="star24">
            <a:avLst>
              <a:gd name="adj" fmla="val 3888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抜</a:t>
            </a:r>
            <a:endParaRPr kumimoji="1" lang="en-US" altLang="ja-JP"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け</a:t>
            </a:r>
            <a:endParaRPr kumimoji="1" lang="en-US" altLang="ja-JP"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出</a:t>
            </a:r>
            <a:endParaRPr kumimoji="1" lang="en-US" altLang="ja-JP"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せ</a:t>
            </a:r>
            <a:endParaRPr kumimoji="1" lang="en-US" altLang="ja-JP"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な</a:t>
            </a:r>
            <a:endParaRPr kumimoji="1" lang="en-US" altLang="ja-JP"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い</a:t>
            </a:r>
            <a:endParaRPr kumimoji="1" lang="en-US" altLang="ja-JP" sz="16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en-US" altLang="ja-JP" sz="1600" b="1" i="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a:t>
            </a:r>
            <a:endParaRPr kumimoji="1" lang="ja-JP" altLang="en-US" sz="1600" b="1" i="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41" name="テキスト ボックス 40"/>
          <p:cNvSpPr txBox="1"/>
          <p:nvPr/>
        </p:nvSpPr>
        <p:spPr>
          <a:xfrm>
            <a:off x="5588575" y="3936954"/>
            <a:ext cx="953176" cy="600164"/>
          </a:xfrm>
          <a:prstGeom prst="rect">
            <a:avLst/>
          </a:prstGeom>
          <a:noFill/>
        </p:spPr>
        <p:txBody>
          <a:bodyPr wrap="square" rtlCol="0">
            <a:spAutoFit/>
          </a:bodyPr>
          <a:lstStyle/>
          <a:p>
            <a:r>
              <a:rPr kumimoji="1" lang="ja-JP" altLang="en-US" sz="1100" dirty="0" smtClean="0">
                <a:solidFill>
                  <a:srgbClr val="002060"/>
                </a:solidFill>
                <a:latin typeface="ＤＦＰ中太丸ゴシック体" panose="020F0700010101010101" pitchFamily="50" charset="-128"/>
                <a:ea typeface="ＤＦＰ中太丸ゴシック体" panose="020F0700010101010101" pitchFamily="50" charset="-128"/>
              </a:rPr>
              <a:t>どんなことをしても薬が欲しい！</a:t>
            </a:r>
            <a:endPar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42" name="テキスト ボックス 41"/>
          <p:cNvSpPr txBox="1"/>
          <p:nvPr/>
        </p:nvSpPr>
        <p:spPr>
          <a:xfrm>
            <a:off x="6369440" y="2925821"/>
            <a:ext cx="1353133" cy="430887"/>
          </a:xfrm>
          <a:prstGeom prst="rect">
            <a:avLst/>
          </a:prstGeom>
          <a:noFill/>
        </p:spPr>
        <p:txBody>
          <a:bodyPr wrap="square" rtlCol="0">
            <a:spAutoFit/>
          </a:bodyPr>
          <a:lstStyle/>
          <a:p>
            <a:r>
              <a:rPr kumimoji="1" lang="ja-JP" altLang="en-US" sz="1100" dirty="0" smtClean="0">
                <a:solidFill>
                  <a:srgbClr val="002060"/>
                </a:solidFill>
                <a:latin typeface="ＤＦＰ中太丸ゴシック体" panose="020F0700010101010101" pitchFamily="50" charset="-128"/>
                <a:ea typeface="ＤＦＰ中太丸ゴシック体" panose="020F0700010101010101" pitchFamily="50" charset="-128"/>
              </a:rPr>
              <a:t>増量しないと効かない！「耐性」</a:t>
            </a:r>
            <a:endPar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43" name="テキスト ボックス 42"/>
          <p:cNvSpPr txBox="1"/>
          <p:nvPr/>
        </p:nvSpPr>
        <p:spPr>
          <a:xfrm>
            <a:off x="5843638" y="5267018"/>
            <a:ext cx="953176" cy="261610"/>
          </a:xfrm>
          <a:prstGeom prst="rect">
            <a:avLst/>
          </a:prstGeom>
          <a:noFill/>
        </p:spPr>
        <p:txBody>
          <a:bodyPr wrap="square" rtlCol="0">
            <a:spAutoFit/>
          </a:bodyPr>
          <a:lstStyle/>
          <a:p>
            <a:r>
              <a:rPr kumimoji="1" lang="ja-JP" altLang="en-US" sz="1100" dirty="0" smtClean="0">
                <a:solidFill>
                  <a:srgbClr val="002060"/>
                </a:solidFill>
                <a:latin typeface="ＤＦＰ中太丸ゴシック体" panose="020F0700010101010101" pitchFamily="50" charset="-128"/>
                <a:ea typeface="ＤＦＰ中太丸ゴシック体" panose="020F0700010101010101" pitchFamily="50" charset="-128"/>
              </a:rPr>
              <a:t>禁断症状</a:t>
            </a:r>
            <a:endPar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44" name="テキスト ボックス 43"/>
          <p:cNvSpPr txBox="1"/>
          <p:nvPr/>
        </p:nvSpPr>
        <p:spPr>
          <a:xfrm>
            <a:off x="6416325" y="5666002"/>
            <a:ext cx="1392537" cy="261610"/>
          </a:xfrm>
          <a:prstGeom prst="rect">
            <a:avLst/>
          </a:prstGeom>
          <a:noFill/>
        </p:spPr>
        <p:txBody>
          <a:bodyPr wrap="square" rtlCol="0">
            <a:spAutoFit/>
          </a:bodyPr>
          <a:lstStyle/>
          <a:p>
            <a:r>
              <a:rPr kumimoji="1" lang="ja-JP" altLang="en-US" sz="1100" dirty="0" smtClean="0">
                <a:solidFill>
                  <a:srgbClr val="002060"/>
                </a:solidFill>
                <a:latin typeface="ＤＦＰ中太丸ゴシック体" panose="020F0700010101010101" pitchFamily="50" charset="-128"/>
                <a:ea typeface="ＤＦＰ中太丸ゴシック体" panose="020F0700010101010101" pitchFamily="50" charset="-128"/>
              </a:rPr>
              <a:t>薬がないと不安</a:t>
            </a:r>
            <a:endPar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47" name="テキスト ボックス 46"/>
          <p:cNvSpPr txBox="1"/>
          <p:nvPr/>
        </p:nvSpPr>
        <p:spPr>
          <a:xfrm>
            <a:off x="6599766" y="4157262"/>
            <a:ext cx="430887" cy="800365"/>
          </a:xfrm>
          <a:prstGeom prst="rect">
            <a:avLst/>
          </a:prstGeom>
          <a:noFill/>
        </p:spPr>
        <p:txBody>
          <a:bodyPr vert="eaVert" wrap="square" rtlCol="0">
            <a:spAutoFit/>
          </a:bodyPr>
          <a:lstStyle/>
          <a:p>
            <a:r>
              <a:rPr kumimoji="1" lang="ja-JP" altLang="en-US" sz="1600" b="1" dirty="0" smtClean="0">
                <a:solidFill>
                  <a:srgbClr val="FFFF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悪循環</a:t>
            </a:r>
            <a:endParaRPr kumimoji="1" lang="ja-JP" altLang="en-US" sz="1600" b="1" dirty="0">
              <a:solidFill>
                <a:srgbClr val="FFFF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46" name="タイトル 1"/>
          <p:cNvSpPr txBox="1">
            <a:spLocks/>
          </p:cNvSpPr>
          <p:nvPr/>
        </p:nvSpPr>
        <p:spPr>
          <a:xfrm>
            <a:off x="2915" y="-6094"/>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危険ドラッグの害には</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49" name="Picture 34" descr="19ILBH0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27503" y="1907954"/>
            <a:ext cx="1633674" cy="1621298"/>
          </a:xfrm>
          <a:prstGeom prst="rect">
            <a:avLst/>
          </a:prstGeom>
          <a:noFill/>
        </p:spPr>
      </p:pic>
    </p:spTree>
    <p:extLst>
      <p:ext uri="{BB962C8B-B14F-4D97-AF65-F5344CB8AC3E}">
        <p14:creationId xmlns:p14="http://schemas.microsoft.com/office/powerpoint/2010/main" val="31360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1882" y="2219750"/>
            <a:ext cx="4851289" cy="3608738"/>
          </a:xfrm>
          <a:prstGeom prst="rect">
            <a:avLst/>
          </a:prstGeom>
          <a:solidFill>
            <a:schemeClr val="bg1"/>
          </a:solidFill>
          <a:ln w="12700">
            <a:solidFill>
              <a:schemeClr val="accent1">
                <a:shade val="50000"/>
              </a:schemeClr>
            </a:solidFill>
          </a:ln>
        </p:spPr>
      </p:pic>
      <p:sp>
        <p:nvSpPr>
          <p:cNvPr id="8" name="テキスト ボックス 7"/>
          <p:cNvSpPr txBox="1"/>
          <p:nvPr/>
        </p:nvSpPr>
        <p:spPr>
          <a:xfrm>
            <a:off x="17857" y="6024654"/>
            <a:ext cx="9144000" cy="461665"/>
          </a:xfrm>
          <a:prstGeom prst="rect">
            <a:avLst/>
          </a:prstGeom>
          <a:noFill/>
        </p:spPr>
        <p:txBody>
          <a:bodyPr wrap="square" rtlCol="0">
            <a:spAutoFit/>
          </a:bodyPr>
          <a:lstStyle/>
          <a:p>
            <a:pPr algn="ctr"/>
            <a:r>
              <a:rPr kumimoji="1" lang="ja-JP" altLang="en-US" sz="2400" dirty="0" smtClean="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何が起きるか分からない！何が起きても不思議でない！</a:t>
            </a:r>
            <a:endParaRPr kumimoji="1" lang="ja-JP" altLang="en-US" sz="24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9" name="テキスト ボックス 8"/>
          <p:cNvSpPr txBox="1"/>
          <p:nvPr/>
        </p:nvSpPr>
        <p:spPr>
          <a:xfrm>
            <a:off x="0" y="1350381"/>
            <a:ext cx="9144000" cy="584775"/>
          </a:xfrm>
          <a:prstGeom prst="rect">
            <a:avLst/>
          </a:prstGeom>
          <a:noFill/>
        </p:spPr>
        <p:txBody>
          <a:bodyPr wrap="square" rtlCol="0">
            <a:spAutoFit/>
          </a:bodyPr>
          <a:lstStyle/>
          <a:p>
            <a:pPr algn="ctr"/>
            <a:r>
              <a:rPr kumimoji="1" lang="ja-JP" altLang="en-US" sz="3200" u="sng" dirty="0" smtClean="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依存する前に、急性中毒におちいる</a:t>
            </a:r>
            <a:endParaRPr kumimoji="1" lang="ja-JP" altLang="en-US" sz="3200" u="sng"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nvGrpSpPr>
          <p:cNvPr id="3" name="グループ化 2"/>
          <p:cNvGrpSpPr/>
          <p:nvPr/>
        </p:nvGrpSpPr>
        <p:grpSpPr>
          <a:xfrm>
            <a:off x="5436096" y="2259469"/>
            <a:ext cx="3071431" cy="3529300"/>
            <a:chOff x="5340263" y="2064760"/>
            <a:chExt cx="3071431" cy="3529300"/>
          </a:xfrm>
        </p:grpSpPr>
        <p:sp>
          <p:nvSpPr>
            <p:cNvPr id="25" name="右矢印吹き出し 24"/>
            <p:cNvSpPr/>
            <p:nvPr/>
          </p:nvSpPr>
          <p:spPr>
            <a:xfrm rot="5400000">
              <a:off x="6406061" y="2978829"/>
              <a:ext cx="900000" cy="3017079"/>
            </a:xfrm>
            <a:prstGeom prst="rightArrowCallout">
              <a:avLst>
                <a:gd name="adj1" fmla="val 132355"/>
                <a:gd name="adj2" fmla="val 120086"/>
                <a:gd name="adj3" fmla="val 15685"/>
                <a:gd name="adj4" fmla="val 75881"/>
              </a:avLst>
            </a:prstGeom>
            <a:solidFill>
              <a:srgbClr val="FF66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p:cNvGrpSpPr/>
            <p:nvPr/>
          </p:nvGrpSpPr>
          <p:grpSpPr>
            <a:xfrm>
              <a:off x="5340263" y="2064760"/>
              <a:ext cx="3071431" cy="3529300"/>
              <a:chOff x="5340263" y="2064760"/>
              <a:chExt cx="3071431" cy="3529300"/>
            </a:xfrm>
          </p:grpSpPr>
          <p:sp>
            <p:nvSpPr>
              <p:cNvPr id="15" name="右矢印吹き出し 14"/>
              <p:cNvSpPr/>
              <p:nvPr/>
            </p:nvSpPr>
            <p:spPr>
              <a:xfrm rot="5400000">
                <a:off x="6406205" y="1006364"/>
                <a:ext cx="900000" cy="3016791"/>
              </a:xfrm>
              <a:prstGeom prst="rightArrowCallout">
                <a:avLst>
                  <a:gd name="adj1" fmla="val 132355"/>
                  <a:gd name="adj2" fmla="val 120086"/>
                  <a:gd name="adj3" fmla="val 12710"/>
                  <a:gd name="adj4" fmla="val 80314"/>
                </a:avLst>
              </a:prstGeom>
              <a:solidFill>
                <a:srgbClr val="92D05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6" name="テキスト ボックス 15"/>
              <p:cNvSpPr txBox="1"/>
              <p:nvPr/>
            </p:nvSpPr>
            <p:spPr>
              <a:xfrm>
                <a:off x="5347521" y="2085664"/>
                <a:ext cx="3017079" cy="461665"/>
              </a:xfrm>
              <a:prstGeom prst="rect">
                <a:avLst/>
              </a:prstGeom>
              <a:noFill/>
            </p:spPr>
            <p:txBody>
              <a:bodyPr wrap="square" rtlCol="0">
                <a:spAutoFit/>
              </a:bodyPr>
              <a:lstStyle/>
              <a:p>
                <a:pPr algn="ctr"/>
                <a:r>
                  <a:rPr kumimoji="1" lang="ja-JP" altLang="en-US" sz="24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陶酔・多幸感</a:t>
                </a:r>
                <a:endPar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7" name="右矢印吹き出し 16"/>
              <p:cNvSpPr/>
              <p:nvPr/>
            </p:nvSpPr>
            <p:spPr>
              <a:xfrm rot="5400000">
                <a:off x="6406061" y="1993353"/>
                <a:ext cx="900000" cy="3017079"/>
              </a:xfrm>
              <a:prstGeom prst="rightArrowCallout">
                <a:avLst>
                  <a:gd name="adj1" fmla="val 132355"/>
                  <a:gd name="adj2" fmla="val 120086"/>
                  <a:gd name="adj3" fmla="val 15685"/>
                  <a:gd name="adj4" fmla="val 75881"/>
                </a:avLst>
              </a:prstGeom>
              <a:solidFill>
                <a:srgbClr val="FFC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5347521" y="3064861"/>
                <a:ext cx="3017080" cy="461665"/>
              </a:xfrm>
              <a:prstGeom prst="rect">
                <a:avLst/>
              </a:prstGeom>
              <a:noFill/>
            </p:spPr>
            <p:txBody>
              <a:bodyPr wrap="square" rtlCol="0">
                <a:spAutoFit/>
              </a:bodyPr>
              <a:lstStyle/>
              <a:p>
                <a:r>
                  <a:rPr kumimoji="1" lang="ja-JP" altLang="en-US" sz="24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異常行動・精神錯乱</a:t>
                </a:r>
                <a:endPar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nvGrpSpPr>
              <p:cNvPr id="19" name="グループ化 18"/>
              <p:cNvGrpSpPr/>
              <p:nvPr/>
            </p:nvGrpSpPr>
            <p:grpSpPr>
              <a:xfrm>
                <a:off x="5340263" y="4073221"/>
                <a:ext cx="3050262" cy="1520839"/>
                <a:chOff x="6076908" y="4869528"/>
                <a:chExt cx="3050262" cy="1520839"/>
              </a:xfrm>
              <a:effectLst>
                <a:outerShdw blurRad="63500" sx="102000" sy="102000" algn="ctr" rotWithShape="0">
                  <a:prstClr val="black">
                    <a:alpha val="40000"/>
                  </a:prstClr>
                </a:outerShdw>
              </a:effectLst>
            </p:grpSpPr>
            <p:sp>
              <p:nvSpPr>
                <p:cNvPr id="23" name="正方形/長方形 22"/>
                <p:cNvSpPr/>
                <p:nvPr/>
              </p:nvSpPr>
              <p:spPr>
                <a:xfrm>
                  <a:off x="6110094" y="5794750"/>
                  <a:ext cx="3017076" cy="59561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076908" y="4869528"/>
                  <a:ext cx="3024335" cy="461665"/>
                </a:xfrm>
                <a:prstGeom prst="rect">
                  <a:avLst/>
                </a:prstGeom>
                <a:noFill/>
              </p:spPr>
              <p:txBody>
                <a:bodyPr wrap="square" rtlCol="0">
                  <a:spAutoFit/>
                </a:bodyPr>
                <a:lstStyle/>
                <a:p>
                  <a:r>
                    <a:rPr kumimoji="1" lang="ja-JP" altLang="en-US" sz="24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意識障害・</a:t>
                  </a:r>
                  <a:r>
                    <a:rPr kumimoji="1" lang="ja-JP" altLang="en-US" sz="2000" b="1" kern="0" spc="-400"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カタレプシー</a:t>
                  </a:r>
                  <a:endParaRPr kumimoji="1" lang="ja-JP" altLang="en-US" sz="2000" b="1" kern="0" spc="-4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sp>
            <p:nvSpPr>
              <p:cNvPr id="20" name="正方形/長方形 19"/>
              <p:cNvSpPr/>
              <p:nvPr/>
            </p:nvSpPr>
            <p:spPr>
              <a:xfrm>
                <a:off x="5387360" y="4436678"/>
                <a:ext cx="3024334" cy="276999"/>
              </a:xfrm>
              <a:prstGeom prst="rect">
                <a:avLst/>
              </a:prstGeom>
            </p:spPr>
            <p:txBody>
              <a:bodyPr wrap="square">
                <a:spAutoFit/>
              </a:bodyPr>
              <a:lstStyle/>
              <a:p>
                <a:pPr algn="ctr"/>
                <a:r>
                  <a:rPr lang="ja-JP" altLang="en-US" sz="1200" dirty="0" smtClean="0">
                    <a:latin typeface="ＤＦＰ中太丸ゴシック体" panose="020F0700010101010101" pitchFamily="50" charset="-128"/>
                    <a:ea typeface="ＤＦＰ中太丸ゴシック体" panose="020F0700010101010101" pitchFamily="50" charset="-128"/>
                  </a:rPr>
                  <a:t>＜程度が大きい場合＞</a:t>
                </a:r>
                <a:r>
                  <a:rPr lang="ja-JP" altLang="ja-JP" sz="1200" dirty="0" smtClean="0">
                    <a:latin typeface="ＤＦＰ中太丸ゴシック体" panose="020F0700010101010101" pitchFamily="50" charset="-128"/>
                    <a:ea typeface="ＤＦＰ中太丸ゴシック体" panose="020F0700010101010101" pitchFamily="50" charset="-128"/>
                  </a:rPr>
                  <a:t> </a:t>
                </a:r>
                <a:endParaRPr lang="ja-JP" altLang="en-US" sz="1200" dirty="0">
                  <a:latin typeface="ＤＦＰ中太丸ゴシック体" panose="020F0700010101010101" pitchFamily="50" charset="-128"/>
                  <a:ea typeface="ＤＦＰ中太丸ゴシック体" panose="020F0700010101010101" pitchFamily="50" charset="-128"/>
                </a:endParaRPr>
              </a:p>
            </p:txBody>
          </p:sp>
          <p:sp>
            <p:nvSpPr>
              <p:cNvPr id="21" name="正方形/長方形 20"/>
              <p:cNvSpPr/>
              <p:nvPr/>
            </p:nvSpPr>
            <p:spPr>
              <a:xfrm>
                <a:off x="5347522" y="3438046"/>
                <a:ext cx="3017076" cy="276999"/>
              </a:xfrm>
              <a:prstGeom prst="rect">
                <a:avLst/>
              </a:prstGeom>
            </p:spPr>
            <p:txBody>
              <a:bodyPr wrap="square">
                <a:spAutoFit/>
              </a:bodyPr>
              <a:lstStyle/>
              <a:p>
                <a:pPr algn="ctr"/>
                <a:r>
                  <a:rPr lang="ja-JP" altLang="en-US" sz="1200" b="1" dirty="0" smtClean="0">
                    <a:latin typeface="ＤＦＰ中太丸ゴシック体" panose="020F0700010101010101" pitchFamily="50" charset="-128"/>
                    <a:ea typeface="ＤＦＰ中太丸ゴシック体" panose="020F0700010101010101" pitchFamily="50" charset="-128"/>
                  </a:rPr>
                  <a:t>＜程度が中等度＞</a:t>
                </a:r>
                <a:endParaRPr lang="ja-JP" altLang="en-US" sz="1200" b="1" dirty="0">
                  <a:latin typeface="ＤＦＰ中太丸ゴシック体" panose="020F0700010101010101" pitchFamily="50" charset="-128"/>
                  <a:ea typeface="ＤＦＰ中太丸ゴシック体" panose="020F0700010101010101" pitchFamily="50" charset="-128"/>
                </a:endParaRPr>
              </a:p>
            </p:txBody>
          </p:sp>
          <p:sp>
            <p:nvSpPr>
              <p:cNvPr id="22" name="正方形/長方形 21"/>
              <p:cNvSpPr/>
              <p:nvPr/>
            </p:nvSpPr>
            <p:spPr>
              <a:xfrm>
                <a:off x="5347521" y="2467288"/>
                <a:ext cx="3017077" cy="276999"/>
              </a:xfrm>
              <a:prstGeom prst="rect">
                <a:avLst/>
              </a:prstGeom>
            </p:spPr>
            <p:txBody>
              <a:bodyPr wrap="square">
                <a:spAutoFit/>
              </a:bodyPr>
              <a:lstStyle/>
              <a:p>
                <a:pPr algn="ctr"/>
                <a:r>
                  <a:rPr lang="ja-JP" altLang="en-US" sz="1200" b="1" dirty="0" smtClean="0">
                    <a:latin typeface="ＤＦＰ中太丸ゴシック体" panose="020F0700010101010101" pitchFamily="50" charset="-128"/>
                    <a:ea typeface="ＤＦＰ中太丸ゴシック体" panose="020F0700010101010101" pitchFamily="50" charset="-128"/>
                  </a:rPr>
                  <a:t>＜程度が少ない場合＞</a:t>
                </a:r>
                <a:r>
                  <a:rPr lang="ja-JP" altLang="ja-JP" sz="1200" b="1" dirty="0" smtClean="0">
                    <a:latin typeface="ＤＦＰ中太丸ゴシック体" panose="020F0700010101010101" pitchFamily="50" charset="-128"/>
                    <a:ea typeface="ＤＦＰ中太丸ゴシック体" panose="020F0700010101010101" pitchFamily="50" charset="-128"/>
                  </a:rPr>
                  <a:t> </a:t>
                </a:r>
                <a:endParaRPr lang="ja-JP" altLang="en-US" sz="1200" b="1" dirty="0">
                  <a:latin typeface="ＤＦＰ中太丸ゴシック体" panose="020F0700010101010101" pitchFamily="50" charset="-128"/>
                  <a:ea typeface="ＤＦＰ中太丸ゴシック体" panose="020F0700010101010101" pitchFamily="50" charset="-128"/>
                </a:endParaRPr>
              </a:p>
            </p:txBody>
          </p:sp>
          <p:sp>
            <p:nvSpPr>
              <p:cNvPr id="26" name="テキスト ボックス 25"/>
              <p:cNvSpPr txBox="1"/>
              <p:nvPr/>
            </p:nvSpPr>
            <p:spPr>
              <a:xfrm>
                <a:off x="5366190" y="5030140"/>
                <a:ext cx="3024335" cy="461665"/>
              </a:xfrm>
              <a:prstGeom prst="rect">
                <a:avLst/>
              </a:prstGeom>
              <a:noFill/>
            </p:spPr>
            <p:txBody>
              <a:bodyPr wrap="square" rtlCol="0">
                <a:spAutoFit/>
              </a:bodyPr>
              <a:lstStyle/>
              <a:p>
                <a:pPr algn="ctr"/>
                <a:r>
                  <a:rPr kumimoji="1" lang="ja-JP" altLang="en-US" sz="24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死　亡</a:t>
                </a:r>
                <a:endPar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grpSp>
      <p:sp>
        <p:nvSpPr>
          <p:cNvPr id="27" name="タイトル 1"/>
          <p:cNvSpPr txBox="1">
            <a:spLocks/>
          </p:cNvSpPr>
          <p:nvPr/>
        </p:nvSpPr>
        <p:spPr>
          <a:xfrm>
            <a:off x="-17857" y="1884"/>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危険ドラッグは</a:t>
            </a:r>
            <a:r>
              <a:rPr lang="ja-JP" altLang="en-US" sz="4800" dirty="0" smtClean="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“毒物”</a:t>
            </a:r>
            <a:endParaRPr lang="ja-JP" altLang="en-US" sz="48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5" name="図 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7028" y="4146602"/>
            <a:ext cx="1076143" cy="1878286"/>
          </a:xfrm>
          <a:prstGeom prst="rect">
            <a:avLst/>
          </a:prstGeom>
        </p:spPr>
      </p:pic>
    </p:spTree>
    <p:extLst>
      <p:ext uri="{BB962C8B-B14F-4D97-AF65-F5344CB8AC3E}">
        <p14:creationId xmlns:p14="http://schemas.microsoft.com/office/powerpoint/2010/main" val="26833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2131735"/>
            <a:ext cx="3711976" cy="2396444"/>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941" y="2131735"/>
            <a:ext cx="4371042" cy="2472371"/>
          </a:xfrm>
          <a:prstGeom prst="rect">
            <a:avLst/>
          </a:prstGeom>
        </p:spPr>
      </p:pic>
      <p:sp>
        <p:nvSpPr>
          <p:cNvPr id="7" name="テキスト ボックス 6"/>
          <p:cNvSpPr txBox="1"/>
          <p:nvPr/>
        </p:nvSpPr>
        <p:spPr>
          <a:xfrm>
            <a:off x="998675" y="1273461"/>
            <a:ext cx="7128792" cy="584775"/>
          </a:xfrm>
          <a:prstGeom prst="rect">
            <a:avLst/>
          </a:prstGeom>
          <a:noFill/>
        </p:spPr>
        <p:txBody>
          <a:bodyPr wrap="square" rtlCol="0">
            <a:spAutoFit/>
          </a:bodyPr>
          <a:lstStyle/>
          <a:p>
            <a:pPr algn="ctr"/>
            <a:r>
              <a:rPr kumimoji="1"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致死率が高い強力な危険ドラッグ</a:t>
            </a:r>
            <a:endParaRPr kumimoji="1"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9" name="テキスト ボックス 8"/>
          <p:cNvSpPr txBox="1"/>
          <p:nvPr/>
        </p:nvSpPr>
        <p:spPr>
          <a:xfrm>
            <a:off x="6717195" y="3548619"/>
            <a:ext cx="2142845" cy="61555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rtlCol="0">
            <a:spAutoFit/>
          </a:bodyPr>
          <a:lstStyle/>
          <a:p>
            <a:pPr algn="ctr"/>
            <a:r>
              <a:rPr kumimoji="1" lang="ja-JP" altLang="en-US" sz="2000" dirty="0" smtClean="0">
                <a:solidFill>
                  <a:srgbClr val="006666"/>
                </a:solidFill>
                <a:latin typeface="Century" panose="02040604050505020304" pitchFamily="18" charset="0"/>
                <a:ea typeface="ＤＦＰ中太丸ゴシック体" panose="020F0700010101010101" pitchFamily="50" charset="-128"/>
              </a:rPr>
              <a:t>５</a:t>
            </a:r>
            <a:r>
              <a:rPr kumimoji="1" lang="en-US" altLang="ja-JP" sz="2000" dirty="0" smtClean="0">
                <a:solidFill>
                  <a:srgbClr val="006666"/>
                </a:solidFill>
                <a:latin typeface="Century" panose="02040604050505020304" pitchFamily="18" charset="0"/>
                <a:ea typeface="ＤＦＰ中太丸ゴシック体" panose="020F0700010101010101" pitchFamily="50" charset="-128"/>
              </a:rPr>
              <a:t>F-ADB</a:t>
            </a:r>
          </a:p>
          <a:p>
            <a:pPr algn="ctr"/>
            <a:r>
              <a:rPr kumimoji="1" lang="ja-JP" altLang="en-US" sz="1400" dirty="0" smtClean="0">
                <a:solidFill>
                  <a:srgbClr val="006666"/>
                </a:solidFill>
                <a:latin typeface="ＤＦＰ中太丸ゴシック体" panose="020F0700010101010101" pitchFamily="50" charset="-128"/>
                <a:ea typeface="ＤＦＰ中太丸ゴシック体" panose="020F0700010101010101" pitchFamily="50" charset="-128"/>
              </a:rPr>
              <a:t>（合成カンナビノイド）</a:t>
            </a:r>
            <a:endParaRPr kumimoji="1" lang="en-US" altLang="ja-JP" sz="1400" dirty="0" smtClean="0">
              <a:solidFill>
                <a:srgbClr val="006666"/>
              </a:solidFill>
              <a:latin typeface="ＤＦＰ中太丸ゴシック体" panose="020F0700010101010101" pitchFamily="50" charset="-128"/>
              <a:ea typeface="ＤＦＰ中太丸ゴシック体" panose="020F0700010101010101" pitchFamily="50" charset="-128"/>
            </a:endParaRP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942" y="4653136"/>
            <a:ext cx="4371042" cy="1739311"/>
          </a:xfrm>
          <a:prstGeom prst="rect">
            <a:avLst/>
          </a:prstGeom>
        </p:spPr>
      </p:pic>
      <p:sp>
        <p:nvSpPr>
          <p:cNvPr id="8" name="タイトル 1"/>
          <p:cNvSpPr txBox="1">
            <a:spLocks/>
          </p:cNvSpPr>
          <p:nvPr/>
        </p:nvSpPr>
        <p:spPr>
          <a:xfrm>
            <a:off x="0" y="16665"/>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ハートショット</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4" name="Picture 11" descr="19ILBH0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940152" y="4401816"/>
            <a:ext cx="2292596" cy="2055181"/>
          </a:xfrm>
          <a:prstGeom prst="rect">
            <a:avLst/>
          </a:prstGeom>
          <a:noFill/>
        </p:spPr>
      </p:pic>
    </p:spTree>
    <p:extLst>
      <p:ext uri="{BB962C8B-B14F-4D97-AF65-F5344CB8AC3E}">
        <p14:creationId xmlns:p14="http://schemas.microsoft.com/office/powerpoint/2010/main" val="3736787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51720" y="2276872"/>
            <a:ext cx="5986013" cy="4111305"/>
          </a:xfrm>
          <a:prstGeom prst="rect">
            <a:avLst/>
          </a:prstGeom>
          <a:solidFill>
            <a:schemeClr val="bg1"/>
          </a:solidFill>
          <a:ln>
            <a:solidFill>
              <a:srgbClr val="0070C0"/>
            </a:solidFill>
          </a:ln>
        </p:spPr>
      </p:pic>
      <p:sp>
        <p:nvSpPr>
          <p:cNvPr id="6" name="テキスト ボックス 5"/>
          <p:cNvSpPr txBox="1"/>
          <p:nvPr/>
        </p:nvSpPr>
        <p:spPr>
          <a:xfrm>
            <a:off x="2843808" y="6102436"/>
            <a:ext cx="3183057" cy="285741"/>
          </a:xfrm>
          <a:prstGeom prst="rect">
            <a:avLst/>
          </a:prstGeom>
          <a:noFill/>
        </p:spPr>
        <p:txBody>
          <a:bodyPr wrap="square" rtlCol="0">
            <a:spAutoFit/>
          </a:bodyPr>
          <a:lstStyle/>
          <a:p>
            <a:pPr algn="ctr" fontAlgn="base">
              <a:spcBef>
                <a:spcPct val="50000"/>
              </a:spcBef>
              <a:spcAft>
                <a:spcPct val="0"/>
              </a:spcAft>
            </a:pPr>
            <a:r>
              <a:rPr lang="ja-JP" altLang="en-US" sz="1200" dirty="0" smtClean="0">
                <a:solidFill>
                  <a:schemeClr val="tx1">
                    <a:lumMod val="95000"/>
                    <a:lumOff val="5000"/>
                  </a:schemeClr>
                </a:solidFill>
                <a:latin typeface="ＤＦＰ中太丸ゴシック体" panose="020F0700010101010101" pitchFamily="50" charset="-128"/>
                <a:ea typeface="ＤＦＰ中太丸ゴシック体" panose="020F0700010101010101" pitchFamily="50" charset="-128"/>
              </a:rPr>
              <a:t>（警察庁の資料より）</a:t>
            </a:r>
            <a:endParaRPr lang="en-US" altLang="ja-JP" sz="1200" dirty="0">
              <a:solidFill>
                <a:schemeClr val="tx1">
                  <a:lumMod val="95000"/>
                  <a:lumOff val="5000"/>
                </a:schemeClr>
              </a:solidFill>
              <a:latin typeface="ＤＦＰ中太丸ゴシック体" panose="020F0700010101010101" pitchFamily="50" charset="-128"/>
              <a:ea typeface="ＤＦＰ中太丸ゴシック体" panose="020F0700010101010101" pitchFamily="50" charset="-128"/>
            </a:endParaRPr>
          </a:p>
        </p:txBody>
      </p:sp>
      <p:sp>
        <p:nvSpPr>
          <p:cNvPr id="7" name="テキスト ボックス 6"/>
          <p:cNvSpPr txBox="1"/>
          <p:nvPr/>
        </p:nvSpPr>
        <p:spPr>
          <a:xfrm>
            <a:off x="611560" y="3507050"/>
            <a:ext cx="3561992" cy="1365208"/>
          </a:xfrm>
          <a:prstGeom prst="rect">
            <a:avLst/>
          </a:prstGeom>
          <a:solidFill>
            <a:srgbClr val="FFFFCC"/>
          </a:solidFill>
          <a:ln w="12700">
            <a:solidFill>
              <a:schemeClr val="tx1">
                <a:lumMod val="65000"/>
                <a:lumOff val="35000"/>
              </a:schemeClr>
            </a:solidFill>
          </a:ln>
          <a:effectLst/>
        </p:spPr>
        <p:txBody>
          <a:bodyPr wrap="square" rtlCol="0">
            <a:spAutoFit/>
          </a:bodyPr>
          <a:lstStyle/>
          <a:p>
            <a:pPr fontAlgn="base">
              <a:spcBef>
                <a:spcPct val="50000"/>
              </a:spcBef>
              <a:spcAft>
                <a:spcPct val="0"/>
              </a:spcAft>
            </a:pP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平均年齢　</a:t>
            </a:r>
            <a: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34.0</a:t>
            </a: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才</a:t>
            </a:r>
            <a: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男女別　　男性が</a:t>
            </a:r>
            <a: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95.7</a:t>
            </a: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薬物経験　</a:t>
            </a:r>
            <a: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80</a:t>
            </a: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％が初犯</a:t>
            </a:r>
            <a: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入手先　　街頭店舗が約</a:t>
            </a:r>
            <a: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60</a:t>
            </a: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インターネット約</a:t>
            </a:r>
            <a:r>
              <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20</a:t>
            </a:r>
            <a:r>
              <a:rPr lang="ja-JP" altLang="en-US"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endParaRPr lang="en-US" altLang="ja-JP" sz="1600"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9" name="タイトル 1"/>
          <p:cNvSpPr txBox="1">
            <a:spLocks/>
          </p:cNvSpPr>
          <p:nvPr/>
        </p:nvSpPr>
        <p:spPr>
          <a:xfrm>
            <a:off x="-36086"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危険ドラッグでの検挙状況</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0" name="正方形/長方形 9"/>
          <p:cNvSpPr/>
          <p:nvPr/>
        </p:nvSpPr>
        <p:spPr>
          <a:xfrm>
            <a:off x="0" y="1274741"/>
            <a:ext cx="9144000" cy="584775"/>
          </a:xfrm>
          <a:prstGeom prst="rect">
            <a:avLst/>
          </a:prstGeom>
        </p:spPr>
        <p:txBody>
          <a:bodyPr wrap="square">
            <a:spAutoFit/>
          </a:bodyPr>
          <a:lstStyle/>
          <a:p>
            <a:pPr algn="ctr">
              <a:defRPr/>
            </a:pPr>
            <a:r>
              <a:rPr lang="ja-JP" altLang="en-US" sz="3200" dirty="0" smtClean="0">
                <a:solidFill>
                  <a:srgbClr val="FF6600"/>
                </a:solidFill>
                <a:effectLst>
                  <a:outerShdw blurRad="38100" dist="38100" dir="2700000" algn="tl">
                    <a:srgbClr val="000000">
                      <a:alpha val="43137"/>
                    </a:srgbClr>
                  </a:outerShdw>
                </a:effectLst>
                <a:latin typeface="ＤＦＰ太丸ゴシック体" pitchFamily="50" charset="-128"/>
                <a:ea typeface="ＤＦＰ太丸ゴシック体" pitchFamily="50" charset="-128"/>
              </a:rPr>
              <a:t>規制が追いつかずに増えてしまった</a:t>
            </a:r>
            <a:endParaRPr lang="ja-JP" altLang="en-US" sz="3200" dirty="0">
              <a:solidFill>
                <a:srgbClr val="FF6600"/>
              </a:solidFill>
              <a:effectLst>
                <a:outerShdw blurRad="38100" dist="38100" dir="2700000" algn="tl">
                  <a:srgbClr val="000000">
                    <a:alpha val="43137"/>
                  </a:srgbClr>
                </a:outerShdw>
              </a:effectLst>
              <a:latin typeface="ＤＦＰ太丸ゴシック体" pitchFamily="50" charset="-128"/>
              <a:ea typeface="ＤＦＰ太丸ゴシック体" pitchFamily="50" charset="-128"/>
            </a:endParaRPr>
          </a:p>
        </p:txBody>
      </p:sp>
      <p:pic>
        <p:nvPicPr>
          <p:cNvPr id="11" name="Picture 34" descr="19ILBH0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96136" y="1988840"/>
            <a:ext cx="1808465" cy="1794765"/>
          </a:xfrm>
          <a:prstGeom prst="rect">
            <a:avLst/>
          </a:prstGeom>
          <a:noFill/>
        </p:spPr>
      </p:pic>
    </p:spTree>
    <p:extLst>
      <p:ext uri="{BB962C8B-B14F-4D97-AF65-F5344CB8AC3E}">
        <p14:creationId xmlns:p14="http://schemas.microsoft.com/office/powerpoint/2010/main" val="3523504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11560" y="4363965"/>
            <a:ext cx="7920880" cy="2475677"/>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11560" y="1340768"/>
            <a:ext cx="7920880" cy="3023197"/>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49" name="Text Box 5"/>
          <p:cNvSpPr txBox="1">
            <a:spLocks noChangeArrowheads="1"/>
          </p:cNvSpPr>
          <p:nvPr/>
        </p:nvSpPr>
        <p:spPr bwMode="auto">
          <a:xfrm>
            <a:off x="6506553" y="4171046"/>
            <a:ext cx="2314975" cy="230832"/>
          </a:xfrm>
          <a:prstGeom prst="rect">
            <a:avLst/>
          </a:prstGeom>
          <a:noFill/>
          <a:ln w="22225" algn="ctr">
            <a:noFill/>
            <a:miter lim="800000"/>
            <a:headEnd type="none" w="med" len="lg"/>
            <a:tailEnd/>
          </a:ln>
        </p:spPr>
        <p:txBody>
          <a:bodyPr wrap="square">
            <a:spAutoFit/>
          </a:bodyPr>
          <a:lstStyle/>
          <a:p>
            <a:r>
              <a:rPr kumimoji="1" lang="ja-JP" altLang="en-US" sz="900" dirty="0">
                <a:solidFill>
                  <a:srgbClr val="000066"/>
                </a:solidFill>
                <a:latin typeface="Times New Roman" pitchFamily="18" charset="0"/>
                <a:ea typeface="ＭＳ ゴシック" pitchFamily="49" charset="-128"/>
              </a:rPr>
              <a:t>（写真：</a:t>
            </a:r>
            <a:r>
              <a:rPr kumimoji="1" lang="ja-JP" altLang="en-US" sz="900" dirty="0" err="1" smtClean="0">
                <a:solidFill>
                  <a:srgbClr val="000066"/>
                </a:solidFill>
                <a:latin typeface="Times New Roman" pitchFamily="18" charset="0"/>
                <a:ea typeface="ＭＳ ゴシック" pitchFamily="49" charset="-128"/>
              </a:rPr>
              <a:t>けいさつのまど</a:t>
            </a:r>
            <a:r>
              <a:rPr kumimoji="1" lang="en-US" altLang="ja-JP" sz="900" dirty="0" smtClean="0">
                <a:solidFill>
                  <a:srgbClr val="000066"/>
                </a:solidFill>
                <a:latin typeface="Times New Roman" pitchFamily="18" charset="0"/>
                <a:ea typeface="ＭＳ ゴシック" pitchFamily="49" charset="-128"/>
              </a:rPr>
              <a:t> </a:t>
            </a:r>
            <a:r>
              <a:rPr kumimoji="1" lang="ja-JP" altLang="en-US" sz="900" dirty="0">
                <a:solidFill>
                  <a:srgbClr val="000066"/>
                </a:solidFill>
                <a:latin typeface="Times New Roman" pitchFamily="18" charset="0"/>
                <a:ea typeface="ＭＳ ゴシック" pitchFamily="49" charset="-128"/>
              </a:rPr>
              <a:t>等より）</a:t>
            </a:r>
          </a:p>
        </p:txBody>
      </p:sp>
      <p:grpSp>
        <p:nvGrpSpPr>
          <p:cNvPr id="3" name="Group 8"/>
          <p:cNvGrpSpPr>
            <a:grpSpLocks/>
          </p:cNvGrpSpPr>
          <p:nvPr/>
        </p:nvGrpSpPr>
        <p:grpSpPr bwMode="auto">
          <a:xfrm>
            <a:off x="728907" y="1430607"/>
            <a:ext cx="7704042" cy="2791536"/>
            <a:chOff x="567" y="1162"/>
            <a:chExt cx="4727" cy="1607"/>
          </a:xfrm>
        </p:grpSpPr>
        <p:pic>
          <p:nvPicPr>
            <p:cNvPr id="57356" name="Picture 9" descr="薬物１２"/>
            <p:cNvPicPr>
              <a:picLocks noChangeAspect="1" noChangeArrowheads="1"/>
            </p:cNvPicPr>
            <p:nvPr/>
          </p:nvPicPr>
          <p:blipFill rotWithShape="1">
            <a:blip r:embed="rId3" cstate="email">
              <a:lum contrast="36000"/>
              <a:extLst>
                <a:ext uri="{28A0092B-C50C-407E-A947-70E740481C1C}">
                  <a14:useLocalDpi xmlns:a14="http://schemas.microsoft.com/office/drawing/2010/main"/>
                </a:ext>
              </a:extLst>
            </a:blip>
            <a:srcRect/>
            <a:stretch/>
          </p:blipFill>
          <p:spPr bwMode="auto">
            <a:xfrm>
              <a:off x="567" y="1162"/>
              <a:ext cx="4727" cy="1607"/>
            </a:xfrm>
            <a:prstGeom prst="rect">
              <a:avLst/>
            </a:prstGeom>
            <a:noFill/>
            <a:ln w="9525">
              <a:noFill/>
              <a:miter lim="800000"/>
              <a:headEnd/>
              <a:tailEnd/>
            </a:ln>
          </p:spPr>
        </p:pic>
        <p:sp>
          <p:nvSpPr>
            <p:cNvPr id="57357" name="Text Box 10"/>
            <p:cNvSpPr txBox="1">
              <a:spLocks noChangeArrowheads="1"/>
            </p:cNvSpPr>
            <p:nvPr/>
          </p:nvSpPr>
          <p:spPr bwMode="auto">
            <a:xfrm>
              <a:off x="644" y="1760"/>
              <a:ext cx="1125" cy="177"/>
            </a:xfrm>
            <a:prstGeom prst="rect">
              <a:avLst/>
            </a:prstGeom>
            <a:noFill/>
            <a:ln w="22225" algn="ctr">
              <a:noFill/>
              <a:miter lim="800000"/>
              <a:headEnd type="none" w="med" len="lg"/>
              <a:tailEnd/>
            </a:ln>
          </p:spPr>
          <p:txBody>
            <a:bodyPr wrap="square">
              <a:spAutoFit/>
            </a:bodyPr>
            <a:lstStyle/>
            <a:p>
              <a:r>
                <a:rPr kumimoji="1" lang="ja-JP" altLang="en-US" sz="1400" b="1" dirty="0" smtClean="0">
                  <a:solidFill>
                    <a:schemeClr val="bg1"/>
                  </a:solidFill>
                  <a:latin typeface="Times New Roman" pitchFamily="18" charset="0"/>
                  <a:ea typeface="ＭＳ ゴシック" pitchFamily="49" charset="-128"/>
                </a:rPr>
                <a:t>麻黄（覚醒剤原料）</a:t>
              </a:r>
              <a:endParaRPr kumimoji="1" lang="ja-JP" altLang="en-US" sz="1400" b="1" dirty="0">
                <a:solidFill>
                  <a:schemeClr val="bg1"/>
                </a:solidFill>
                <a:latin typeface="Times New Roman" pitchFamily="18" charset="0"/>
                <a:ea typeface="ＭＳ ゴシック" pitchFamily="49" charset="-128"/>
              </a:endParaRPr>
            </a:p>
          </p:txBody>
        </p:sp>
        <p:sp>
          <p:nvSpPr>
            <p:cNvPr id="57358" name="Text Box 11"/>
            <p:cNvSpPr txBox="1">
              <a:spLocks noChangeArrowheads="1"/>
            </p:cNvSpPr>
            <p:nvPr/>
          </p:nvSpPr>
          <p:spPr bwMode="auto">
            <a:xfrm>
              <a:off x="3141" y="1754"/>
              <a:ext cx="840" cy="177"/>
            </a:xfrm>
            <a:prstGeom prst="rect">
              <a:avLst/>
            </a:prstGeom>
            <a:noFill/>
            <a:ln w="22225" algn="ctr">
              <a:noFill/>
              <a:miter lim="800000"/>
              <a:headEnd type="none" w="med" len="lg"/>
              <a:tailEnd/>
            </a:ln>
          </p:spPr>
          <p:txBody>
            <a:bodyPr wrap="square">
              <a:spAutoFit/>
            </a:bodyPr>
            <a:lstStyle/>
            <a:p>
              <a:pPr algn="ctr"/>
              <a:r>
                <a:rPr kumimoji="1" lang="ja-JP" altLang="en-US" sz="1400" b="1" dirty="0" smtClean="0">
                  <a:solidFill>
                    <a:schemeClr val="bg1"/>
                  </a:solidFill>
                  <a:latin typeface="Times New Roman" pitchFamily="18" charset="0"/>
                  <a:ea typeface="ＭＳ ゴシック" pitchFamily="49" charset="-128"/>
                </a:rPr>
                <a:t>麻（大 麻）</a:t>
              </a:r>
              <a:endParaRPr kumimoji="1" lang="ja-JP" altLang="en-US" sz="1400" b="1" dirty="0">
                <a:solidFill>
                  <a:schemeClr val="bg1"/>
                </a:solidFill>
                <a:latin typeface="Times New Roman" pitchFamily="18" charset="0"/>
                <a:ea typeface="ＭＳ ゴシック" pitchFamily="49" charset="-128"/>
              </a:endParaRPr>
            </a:p>
          </p:txBody>
        </p:sp>
        <p:sp>
          <p:nvSpPr>
            <p:cNvPr id="57359" name="Text Box 12"/>
            <p:cNvSpPr txBox="1">
              <a:spLocks noChangeArrowheads="1"/>
            </p:cNvSpPr>
            <p:nvPr/>
          </p:nvSpPr>
          <p:spPr bwMode="auto">
            <a:xfrm>
              <a:off x="1824" y="1745"/>
              <a:ext cx="1020" cy="177"/>
            </a:xfrm>
            <a:prstGeom prst="rect">
              <a:avLst/>
            </a:prstGeom>
            <a:noFill/>
            <a:ln w="22225" algn="ctr">
              <a:noFill/>
              <a:miter lim="800000"/>
              <a:headEnd type="none" w="med" len="lg"/>
              <a:tailEnd/>
            </a:ln>
          </p:spPr>
          <p:txBody>
            <a:bodyPr wrap="square">
              <a:spAutoFit/>
            </a:bodyPr>
            <a:lstStyle/>
            <a:p>
              <a:pPr algn="ctr"/>
              <a:r>
                <a:rPr kumimoji="1" lang="ja-JP" altLang="en-US" sz="1400" b="1" dirty="0" smtClean="0">
                  <a:solidFill>
                    <a:schemeClr val="bg1"/>
                  </a:solidFill>
                  <a:latin typeface="Times New Roman" pitchFamily="18" charset="0"/>
                  <a:ea typeface="ＭＳ ゴシック" pitchFamily="49" charset="-128"/>
                </a:rPr>
                <a:t>コカ（コカイン）</a:t>
              </a:r>
              <a:endParaRPr kumimoji="1" lang="ja-JP" altLang="en-US" sz="1400" b="1" dirty="0">
                <a:solidFill>
                  <a:schemeClr val="bg1"/>
                </a:solidFill>
                <a:latin typeface="Times New Roman" pitchFamily="18" charset="0"/>
                <a:ea typeface="ＭＳ ゴシック" pitchFamily="49" charset="-128"/>
              </a:endParaRPr>
            </a:p>
          </p:txBody>
        </p:sp>
        <p:sp>
          <p:nvSpPr>
            <p:cNvPr id="57360" name="Text Box 13"/>
            <p:cNvSpPr txBox="1">
              <a:spLocks noChangeArrowheads="1"/>
            </p:cNvSpPr>
            <p:nvPr/>
          </p:nvSpPr>
          <p:spPr bwMode="auto">
            <a:xfrm>
              <a:off x="1982" y="2523"/>
              <a:ext cx="771" cy="177"/>
            </a:xfrm>
            <a:prstGeom prst="rect">
              <a:avLst/>
            </a:prstGeom>
            <a:noFill/>
            <a:ln w="22225" algn="ctr">
              <a:noFill/>
              <a:miter lim="800000"/>
              <a:headEnd type="none" w="med" len="lg"/>
              <a:tailEnd/>
            </a:ln>
          </p:spPr>
          <p:txBody>
            <a:bodyPr>
              <a:spAutoFit/>
            </a:bodyPr>
            <a:lstStyle/>
            <a:p>
              <a:r>
                <a:rPr kumimoji="1" lang="ja-JP" altLang="en-US" sz="1400" b="1" dirty="0" smtClean="0">
                  <a:solidFill>
                    <a:schemeClr val="bg1"/>
                  </a:solidFill>
                  <a:effectLst>
                    <a:outerShdw blurRad="38100" dist="38100" dir="2700000" algn="tl">
                      <a:srgbClr val="000000">
                        <a:alpha val="43137"/>
                      </a:srgbClr>
                    </a:outerShdw>
                  </a:effectLst>
                  <a:latin typeface="Times New Roman" pitchFamily="18" charset="0"/>
                  <a:ea typeface="ＭＳ ゴシック" pitchFamily="49" charset="-128"/>
                </a:rPr>
                <a:t>危険ドラッグ</a:t>
              </a:r>
              <a:endParaRPr kumimoji="1" lang="ja-JP" altLang="en-US" sz="1400" b="1" dirty="0">
                <a:solidFill>
                  <a:schemeClr val="bg1"/>
                </a:solidFill>
                <a:effectLst>
                  <a:outerShdw blurRad="38100" dist="38100" dir="2700000" algn="tl">
                    <a:srgbClr val="000000">
                      <a:alpha val="43137"/>
                    </a:srgbClr>
                  </a:outerShdw>
                </a:effectLst>
                <a:latin typeface="Times New Roman" pitchFamily="18" charset="0"/>
                <a:ea typeface="ＭＳ ゴシック" pitchFamily="49" charset="-128"/>
              </a:endParaRPr>
            </a:p>
          </p:txBody>
        </p:sp>
        <p:sp>
          <p:nvSpPr>
            <p:cNvPr id="57362" name="Text Box 15"/>
            <p:cNvSpPr txBox="1">
              <a:spLocks noChangeArrowheads="1"/>
            </p:cNvSpPr>
            <p:nvPr/>
          </p:nvSpPr>
          <p:spPr bwMode="auto">
            <a:xfrm>
              <a:off x="839" y="2523"/>
              <a:ext cx="681" cy="177"/>
            </a:xfrm>
            <a:prstGeom prst="rect">
              <a:avLst/>
            </a:prstGeom>
            <a:noFill/>
            <a:ln w="22225" algn="ctr">
              <a:noFill/>
              <a:miter lim="800000"/>
              <a:headEnd type="none" w="med" len="lg"/>
              <a:tailEnd/>
            </a:ln>
          </p:spPr>
          <p:txBody>
            <a:bodyPr>
              <a:spAutoFit/>
            </a:bodyPr>
            <a:lstStyle/>
            <a:p>
              <a:r>
                <a:rPr kumimoji="1" lang="ja-JP" altLang="en-US" sz="1400" b="1" dirty="0">
                  <a:solidFill>
                    <a:schemeClr val="bg1"/>
                  </a:solidFill>
                  <a:latin typeface="Times New Roman" pitchFamily="18" charset="0"/>
                  <a:ea typeface="ＭＳ ゴシック" pitchFamily="49" charset="-128"/>
                </a:rPr>
                <a:t>幻覚キノコ</a:t>
              </a:r>
            </a:p>
          </p:txBody>
        </p:sp>
        <p:sp>
          <p:nvSpPr>
            <p:cNvPr id="57363" name="Text Box 16"/>
            <p:cNvSpPr txBox="1">
              <a:spLocks noChangeArrowheads="1"/>
            </p:cNvSpPr>
            <p:nvPr/>
          </p:nvSpPr>
          <p:spPr bwMode="auto">
            <a:xfrm>
              <a:off x="4231" y="2522"/>
              <a:ext cx="1001" cy="177"/>
            </a:xfrm>
            <a:prstGeom prst="rect">
              <a:avLst/>
            </a:prstGeom>
            <a:noFill/>
            <a:ln w="22225" algn="ctr">
              <a:noFill/>
              <a:miter lim="800000"/>
              <a:headEnd type="none" w="med" len="lg"/>
              <a:tailEnd/>
            </a:ln>
          </p:spPr>
          <p:txBody>
            <a:bodyPr wrap="square">
              <a:spAutoFit/>
            </a:bodyPr>
            <a:lstStyle/>
            <a:p>
              <a:r>
                <a:rPr kumimoji="1" lang="ja-JP" altLang="en-US" sz="1400" b="1" dirty="0">
                  <a:solidFill>
                    <a:schemeClr val="bg1"/>
                  </a:solidFill>
                  <a:latin typeface="Times New Roman" pitchFamily="18" charset="0"/>
                  <a:ea typeface="ＭＳ ゴシック" pitchFamily="49" charset="-128"/>
                </a:rPr>
                <a:t>ケシ</a:t>
              </a:r>
              <a:r>
                <a:rPr kumimoji="1" lang="ja-JP" altLang="en-US" sz="1400" b="1" dirty="0" smtClean="0">
                  <a:solidFill>
                    <a:schemeClr val="bg1"/>
                  </a:solidFill>
                  <a:latin typeface="Times New Roman" pitchFamily="18" charset="0"/>
                  <a:ea typeface="ＭＳ ゴシック" pitchFamily="49" charset="-128"/>
                </a:rPr>
                <a:t>（ヘロイン）</a:t>
              </a:r>
              <a:endParaRPr kumimoji="1" lang="ja-JP" altLang="en-US" sz="1400" b="1" dirty="0">
                <a:solidFill>
                  <a:schemeClr val="bg1"/>
                </a:solidFill>
                <a:latin typeface="Times New Roman" pitchFamily="18" charset="0"/>
                <a:ea typeface="ＭＳ ゴシック" pitchFamily="49" charset="-128"/>
              </a:endParaRPr>
            </a:p>
          </p:txBody>
        </p:sp>
        <p:sp>
          <p:nvSpPr>
            <p:cNvPr id="57364" name="Text Box 17"/>
            <p:cNvSpPr txBox="1">
              <a:spLocks noChangeArrowheads="1"/>
            </p:cNvSpPr>
            <p:nvPr/>
          </p:nvSpPr>
          <p:spPr bwMode="auto">
            <a:xfrm>
              <a:off x="3215" y="2523"/>
              <a:ext cx="634" cy="177"/>
            </a:xfrm>
            <a:prstGeom prst="rect">
              <a:avLst/>
            </a:prstGeom>
            <a:noFill/>
            <a:ln w="22225" algn="ctr">
              <a:noFill/>
              <a:miter lim="800000"/>
              <a:headEnd type="none" w="med" len="lg"/>
              <a:tailEnd/>
            </a:ln>
          </p:spPr>
          <p:txBody>
            <a:bodyPr wrap="square">
              <a:spAutoFit/>
            </a:bodyPr>
            <a:lstStyle/>
            <a:p>
              <a:pPr algn="ctr"/>
              <a:r>
                <a:rPr kumimoji="1" lang="ja-JP" altLang="en-US" sz="1400" b="1" dirty="0">
                  <a:solidFill>
                    <a:schemeClr val="bg1"/>
                  </a:solidFill>
                  <a:latin typeface="Times New Roman" pitchFamily="18" charset="0"/>
                  <a:ea typeface="ＭＳ ゴシック" pitchFamily="49" charset="-128"/>
                </a:rPr>
                <a:t>シンナー</a:t>
              </a:r>
            </a:p>
          </p:txBody>
        </p:sp>
      </p:grpSp>
      <p:grpSp>
        <p:nvGrpSpPr>
          <p:cNvPr id="14" name="グループ化 13"/>
          <p:cNvGrpSpPr/>
          <p:nvPr/>
        </p:nvGrpSpPr>
        <p:grpSpPr>
          <a:xfrm>
            <a:off x="5294251" y="4463855"/>
            <a:ext cx="3132187" cy="2292248"/>
            <a:chOff x="5252049" y="4413143"/>
            <a:chExt cx="3132187" cy="2292248"/>
          </a:xfrm>
        </p:grpSpPr>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2049" y="4413143"/>
              <a:ext cx="3132187" cy="2292248"/>
            </a:xfrm>
            <a:prstGeom prst="rect">
              <a:avLst/>
            </a:prstGeom>
          </p:spPr>
        </p:pic>
        <p:sp>
          <p:nvSpPr>
            <p:cNvPr id="27" name="Text Box 10"/>
            <p:cNvSpPr txBox="1">
              <a:spLocks noChangeArrowheads="1"/>
            </p:cNvSpPr>
            <p:nvPr/>
          </p:nvSpPr>
          <p:spPr bwMode="auto">
            <a:xfrm>
              <a:off x="6131678" y="6397923"/>
              <a:ext cx="1479854" cy="307468"/>
            </a:xfrm>
            <a:prstGeom prst="rect">
              <a:avLst/>
            </a:prstGeom>
            <a:noFill/>
            <a:ln w="22225" algn="ctr">
              <a:noFill/>
              <a:miter lim="800000"/>
              <a:headEnd type="none" w="med" len="lg"/>
              <a:tailEnd/>
            </a:ln>
          </p:spPr>
          <p:txBody>
            <a:bodyPr wrap="square">
              <a:spAutoFit/>
            </a:bodyPr>
            <a:lstStyle/>
            <a:p>
              <a:pPr algn="ctr"/>
              <a:r>
                <a:rPr kumimoji="1" lang="en-US" altLang="ja-JP" sz="1400" b="1" dirty="0" smtClean="0">
                  <a:solidFill>
                    <a:schemeClr val="bg1"/>
                  </a:solidFill>
                  <a:latin typeface="Times New Roman" pitchFamily="18" charset="0"/>
                  <a:ea typeface="ＭＳ ゴシック" pitchFamily="49" charset="-128"/>
                </a:rPr>
                <a:t>OTC</a:t>
              </a:r>
              <a:r>
                <a:rPr kumimoji="1" lang="ja-JP" altLang="en-US" sz="1400" b="1" dirty="0" smtClean="0">
                  <a:solidFill>
                    <a:schemeClr val="bg1"/>
                  </a:solidFill>
                  <a:latin typeface="Times New Roman" pitchFamily="18" charset="0"/>
                  <a:ea typeface="ＭＳ ゴシック" pitchFamily="49" charset="-128"/>
                </a:rPr>
                <a:t>薬</a:t>
              </a:r>
              <a:endParaRPr kumimoji="1" lang="ja-JP" altLang="en-US" sz="1400" b="1" dirty="0">
                <a:solidFill>
                  <a:schemeClr val="bg1"/>
                </a:solidFill>
                <a:latin typeface="Times New Roman" pitchFamily="18" charset="0"/>
                <a:ea typeface="ＭＳ ゴシック" pitchFamily="49" charset="-128"/>
              </a:endParaRPr>
            </a:p>
          </p:txBody>
        </p:sp>
      </p:grpSp>
      <p:grpSp>
        <p:nvGrpSpPr>
          <p:cNvPr id="11" name="グループ化 10"/>
          <p:cNvGrpSpPr/>
          <p:nvPr/>
        </p:nvGrpSpPr>
        <p:grpSpPr>
          <a:xfrm>
            <a:off x="718486" y="4463855"/>
            <a:ext cx="1944000" cy="2354497"/>
            <a:chOff x="704711" y="4342081"/>
            <a:chExt cx="1944000" cy="2354497"/>
          </a:xfrm>
        </p:grpSpPr>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4711" y="5501810"/>
              <a:ext cx="1944000" cy="1157063"/>
            </a:xfrm>
            <a:prstGeom prst="rect">
              <a:avLst/>
            </a:prstGeom>
          </p:spPr>
        </p:pic>
        <p:pic>
          <p:nvPicPr>
            <p:cNvPr id="7" name="図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711" y="4342081"/>
              <a:ext cx="1944000" cy="1162319"/>
            </a:xfrm>
            <a:prstGeom prst="rect">
              <a:avLst/>
            </a:prstGeom>
          </p:spPr>
        </p:pic>
        <p:sp>
          <p:nvSpPr>
            <p:cNvPr id="30" name="Text Box 11"/>
            <p:cNvSpPr txBox="1">
              <a:spLocks noChangeArrowheads="1"/>
            </p:cNvSpPr>
            <p:nvPr/>
          </p:nvSpPr>
          <p:spPr bwMode="auto">
            <a:xfrm>
              <a:off x="1014832" y="5214690"/>
              <a:ext cx="1369028" cy="307468"/>
            </a:xfrm>
            <a:prstGeom prst="rect">
              <a:avLst/>
            </a:prstGeom>
            <a:noFill/>
            <a:ln w="22225" algn="ctr">
              <a:noFill/>
              <a:miter lim="800000"/>
              <a:headEnd type="none" w="med" len="lg"/>
              <a:tailEnd/>
            </a:ln>
          </p:spPr>
          <p:txBody>
            <a:bodyPr wrap="square">
              <a:spAutoFit/>
            </a:bodyPr>
            <a:lstStyle/>
            <a:p>
              <a:pPr algn="ctr"/>
              <a:r>
                <a:rPr kumimoji="1" lang="ja-JP" altLang="en-US" sz="1400" b="1" dirty="0" smtClean="0">
                  <a:solidFill>
                    <a:schemeClr val="bg1"/>
                  </a:solidFill>
                  <a:latin typeface="Times New Roman" pitchFamily="18" charset="0"/>
                  <a:ea typeface="ＭＳ ゴシック" pitchFamily="49" charset="-128"/>
                </a:rPr>
                <a:t>リタリン</a:t>
              </a:r>
              <a:endParaRPr kumimoji="1" lang="ja-JP" altLang="en-US" sz="1400" b="1" dirty="0">
                <a:solidFill>
                  <a:schemeClr val="bg1"/>
                </a:solidFill>
                <a:latin typeface="Times New Roman" pitchFamily="18" charset="0"/>
                <a:ea typeface="ＭＳ ゴシック" pitchFamily="49" charset="-128"/>
              </a:endParaRPr>
            </a:p>
          </p:txBody>
        </p:sp>
        <p:sp>
          <p:nvSpPr>
            <p:cNvPr id="31" name="Text Box 11"/>
            <p:cNvSpPr txBox="1">
              <a:spLocks noChangeArrowheads="1"/>
            </p:cNvSpPr>
            <p:nvPr/>
          </p:nvSpPr>
          <p:spPr bwMode="auto">
            <a:xfrm>
              <a:off x="1061385" y="6389110"/>
              <a:ext cx="1369028" cy="307468"/>
            </a:xfrm>
            <a:prstGeom prst="rect">
              <a:avLst/>
            </a:prstGeom>
            <a:noFill/>
            <a:ln w="22225" algn="ctr">
              <a:noFill/>
              <a:miter lim="800000"/>
              <a:headEnd type="none" w="med" len="lg"/>
              <a:tailEnd/>
            </a:ln>
          </p:spPr>
          <p:txBody>
            <a:bodyPr wrap="square">
              <a:spAutoFit/>
            </a:bodyPr>
            <a:lstStyle/>
            <a:p>
              <a:pPr algn="ctr"/>
              <a:r>
                <a:rPr kumimoji="1" lang="ja-JP" altLang="en-US" sz="1400" b="1" dirty="0" smtClean="0">
                  <a:solidFill>
                    <a:schemeClr val="bg1"/>
                  </a:solidFill>
                  <a:latin typeface="Times New Roman" pitchFamily="18" charset="0"/>
                  <a:ea typeface="ＭＳ ゴシック" pitchFamily="49" charset="-128"/>
                </a:rPr>
                <a:t>ハルシオン</a:t>
              </a:r>
              <a:endParaRPr kumimoji="1" lang="ja-JP" altLang="en-US" sz="1400" b="1" dirty="0">
                <a:solidFill>
                  <a:schemeClr val="bg1"/>
                </a:solidFill>
                <a:latin typeface="Times New Roman" pitchFamily="18" charset="0"/>
                <a:ea typeface="ＭＳ ゴシック" pitchFamily="49" charset="-128"/>
              </a:endParaRPr>
            </a:p>
          </p:txBody>
        </p:sp>
      </p:grpSp>
      <p:sp>
        <p:nvSpPr>
          <p:cNvPr id="29" name="タイトル 1"/>
          <p:cNvSpPr txBox="1">
            <a:spLocks/>
          </p:cNvSpPr>
          <p:nvPr/>
        </p:nvSpPr>
        <p:spPr>
          <a:xfrm>
            <a:off x="-17857" y="19663"/>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乱用される薬物って･･･？</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317443" name="AutoShape 3"/>
          <p:cNvSpPr>
            <a:spLocks noChangeArrowheads="1"/>
          </p:cNvSpPr>
          <p:nvPr/>
        </p:nvSpPr>
        <p:spPr bwMode="auto">
          <a:xfrm>
            <a:off x="3548228" y="3996552"/>
            <a:ext cx="2414578" cy="1843998"/>
          </a:xfrm>
          <a:prstGeom prst="cloudCallout">
            <a:avLst>
              <a:gd name="adj1" fmla="val -46425"/>
              <a:gd name="adj2" fmla="val 45107"/>
            </a:avLst>
          </a:prstGeom>
          <a:solidFill>
            <a:schemeClr val="bg1"/>
          </a:solidFill>
          <a:ln w="12700">
            <a:solidFill>
              <a:srgbClr val="003300"/>
            </a:solidFill>
            <a:prstDash val="sysDot"/>
            <a:round/>
            <a:headEnd/>
            <a:tailEnd/>
          </a:ln>
          <a:effectLst>
            <a:outerShdw dist="35921" dir="2700000" algn="ctr" rotWithShape="0">
              <a:schemeClr val="tx1"/>
            </a:outerShdw>
          </a:effectLst>
        </p:spPr>
        <p:txBody>
          <a:bodyPr anchor="ctr"/>
          <a:lstStyle/>
          <a:p>
            <a:pPr algn="ctr">
              <a:spcBef>
                <a:spcPct val="0"/>
              </a:spcBef>
              <a:defRPr/>
            </a:pPr>
            <a:endParaRPr kumimoji="1" lang="ja-JP" altLang="en-US" sz="1800">
              <a:solidFill>
                <a:schemeClr val="tx1"/>
              </a:solidFill>
              <a:latin typeface="Arial" charset="0"/>
            </a:endParaRPr>
          </a:p>
        </p:txBody>
      </p:sp>
      <p:sp>
        <p:nvSpPr>
          <p:cNvPr id="10" name="テキスト ボックス 9"/>
          <p:cNvSpPr txBox="1"/>
          <p:nvPr/>
        </p:nvSpPr>
        <p:spPr>
          <a:xfrm>
            <a:off x="3780456" y="4187160"/>
            <a:ext cx="2297439" cy="1446550"/>
          </a:xfrm>
          <a:prstGeom prst="rect">
            <a:avLst/>
          </a:prstGeom>
          <a:noFill/>
        </p:spPr>
        <p:txBody>
          <a:bodyPr wrap="square" rtlCol="0">
            <a:spAutoFit/>
          </a:bodyPr>
          <a:lstStyle/>
          <a:p>
            <a:r>
              <a:rPr kumimoji="1" lang="ja-JP" altLang="en-US"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医療用医薬品や</a:t>
            </a:r>
            <a:r>
              <a:rPr kumimoji="1" lang="en-US" altLang="ja-JP"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kumimoji="1" lang="en-US" altLang="ja-JP"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kumimoji="1" lang="en-US" altLang="ja-JP"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OTC</a:t>
            </a:r>
            <a:r>
              <a:rPr kumimoji="1" lang="ja-JP" altLang="en-US"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薬の乱用・</a:t>
            </a:r>
            <a:r>
              <a:rPr kumimoji="1" lang="en-US" altLang="ja-JP"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kumimoji="1" lang="en-US" altLang="ja-JP"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kumimoji="1" lang="ja-JP" altLang="en-US"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依存も問題に</a:t>
            </a:r>
            <a:r>
              <a:rPr kumimoji="1" lang="ja-JP" altLang="en-US" sz="2200" b="1" dirty="0" err="1"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な</a:t>
            </a:r>
            <a:r>
              <a:rPr kumimoji="1" lang="en-US" altLang="ja-JP"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kumimoji="1" lang="en-US" altLang="ja-JP"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kumimoji="1" lang="ja-JP" altLang="en-US" sz="2200" b="1" dirty="0" err="1"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って</a:t>
            </a:r>
            <a:r>
              <a:rPr kumimoji="1" lang="ja-JP" altLang="en-US" sz="2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います！</a:t>
            </a:r>
            <a:endParaRPr kumimoji="1" lang="ja-JP" altLang="en-US" sz="2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pic>
        <p:nvPicPr>
          <p:cNvPr id="33" name="Picture 11" descr="19ILBH04"/>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40164" y="4883196"/>
            <a:ext cx="1995443" cy="1914708"/>
          </a:xfrm>
          <a:prstGeom prst="rect">
            <a:avLst/>
          </a:prstGeom>
          <a:noFill/>
        </p:spPr>
      </p:pic>
    </p:spTree>
    <p:extLst>
      <p:ext uri="{BB962C8B-B14F-4D97-AF65-F5344CB8AC3E}">
        <p14:creationId xmlns:p14="http://schemas.microsoft.com/office/powerpoint/2010/main" val="210688021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矢印吹き出し 24"/>
          <p:cNvSpPr/>
          <p:nvPr/>
        </p:nvSpPr>
        <p:spPr>
          <a:xfrm rot="5400000">
            <a:off x="5622566" y="2754512"/>
            <a:ext cx="2484000" cy="3623780"/>
          </a:xfrm>
          <a:prstGeom prst="rightArrowCallout">
            <a:avLst>
              <a:gd name="adj1" fmla="val 119474"/>
              <a:gd name="adj2" fmla="val 82237"/>
              <a:gd name="adj3" fmla="val 11291"/>
              <a:gd name="adj4" fmla="val 81480"/>
            </a:avLst>
          </a:prstGeom>
          <a:solidFill>
            <a:srgbClr val="FFFF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p:cNvGrpSpPr/>
          <p:nvPr/>
        </p:nvGrpSpPr>
        <p:grpSpPr>
          <a:xfrm>
            <a:off x="395532" y="1979349"/>
            <a:ext cx="8079630" cy="4707490"/>
            <a:chOff x="5099804" y="2064760"/>
            <a:chExt cx="3428201" cy="4707490"/>
          </a:xfrm>
        </p:grpSpPr>
        <p:sp>
          <p:nvSpPr>
            <p:cNvPr id="9" name="右矢印吹き出し 8"/>
            <p:cNvSpPr/>
            <p:nvPr/>
          </p:nvSpPr>
          <p:spPr>
            <a:xfrm rot="5400000">
              <a:off x="6275618" y="1027328"/>
              <a:ext cx="1214956" cy="3289819"/>
            </a:xfrm>
            <a:prstGeom prst="rightArrowCallout">
              <a:avLst>
                <a:gd name="adj1" fmla="val 182519"/>
                <a:gd name="adj2" fmla="val 183193"/>
                <a:gd name="adj3" fmla="val 30168"/>
                <a:gd name="adj4" fmla="val 57402"/>
              </a:avLst>
            </a:prstGeom>
            <a:solidFill>
              <a:srgbClr val="00B0F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 name="テキスト ボックス 9"/>
            <p:cNvSpPr txBox="1"/>
            <p:nvPr/>
          </p:nvSpPr>
          <p:spPr>
            <a:xfrm>
              <a:off x="5345853" y="2114514"/>
              <a:ext cx="3017079" cy="584775"/>
            </a:xfrm>
            <a:prstGeom prst="rect">
              <a:avLst/>
            </a:prstGeom>
            <a:noFill/>
          </p:spPr>
          <p:txBody>
            <a:bodyPr wrap="square" rtlCol="0">
              <a:spAutoFit/>
            </a:bodyPr>
            <a:lstStyle/>
            <a:p>
              <a:pPr algn="ctr"/>
              <a:r>
                <a:rPr kumimoji="1" lang="ja-JP" altLang="en-US" sz="32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新たな薬物（危険ドラッグ）の発見</a:t>
              </a:r>
              <a:endParaRPr kumimoji="1" lang="ja-JP" altLang="en-US" sz="3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1" name="右矢印吹き出し 10"/>
            <p:cNvSpPr/>
            <p:nvPr/>
          </p:nvSpPr>
          <p:spPr>
            <a:xfrm rot="5400000">
              <a:off x="4552268" y="3957350"/>
              <a:ext cx="2408857" cy="1313785"/>
            </a:xfrm>
            <a:prstGeom prst="rightArrowCallout">
              <a:avLst>
                <a:gd name="adj1" fmla="val 80688"/>
                <a:gd name="adj2" fmla="val 102714"/>
                <a:gd name="adj3" fmla="val 15860"/>
                <a:gd name="adj4" fmla="val 75881"/>
              </a:avLst>
            </a:prstGeom>
            <a:solidFill>
              <a:srgbClr val="FFC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p:cNvGrpSpPr/>
            <p:nvPr/>
          </p:nvGrpSpPr>
          <p:grpSpPr>
            <a:xfrm>
              <a:off x="5099804" y="3630553"/>
              <a:ext cx="1496937" cy="3141697"/>
              <a:chOff x="5845585" y="4426860"/>
              <a:chExt cx="1439942" cy="3141697"/>
            </a:xfrm>
            <a:effectLst>
              <a:outerShdw blurRad="63500" sx="102000" sy="102000" algn="ctr" rotWithShape="0">
                <a:prstClr val="black">
                  <a:alpha val="40000"/>
                </a:prstClr>
              </a:outerShdw>
            </a:effectLst>
          </p:grpSpPr>
          <p:sp>
            <p:nvSpPr>
              <p:cNvPr id="18" name="正方形/長方形 17"/>
              <p:cNvSpPr/>
              <p:nvPr/>
            </p:nvSpPr>
            <p:spPr>
              <a:xfrm>
                <a:off x="5845585" y="6729761"/>
                <a:ext cx="1439942" cy="838796"/>
              </a:xfrm>
              <a:prstGeom prst="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906090" y="4426860"/>
                <a:ext cx="1104681" cy="1384995"/>
              </a:xfrm>
              <a:prstGeom prst="rect">
                <a:avLst/>
              </a:prstGeom>
              <a:noFill/>
            </p:spPr>
            <p:txBody>
              <a:bodyPr wrap="square" rtlCol="0">
                <a:spAutoFit/>
              </a:bodyPr>
              <a:lstStyle/>
              <a:p>
                <a:r>
                  <a:rPr lang="ja-JP" altLang="en-US" sz="28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指定</a:t>
                </a:r>
                <a:r>
                  <a:rPr lang="ja-JP" altLang="en-US" sz="28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には検査</a:t>
                </a:r>
                <a:r>
                  <a:rPr kumimoji="1" lang="ja-JP" altLang="en-US" sz="28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・分析等で時間がかかった</a:t>
                </a:r>
                <a:endParaRPr kumimoji="1" lang="ja-JP" altLang="en-US" sz="28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sp>
          <p:nvSpPr>
            <p:cNvPr id="17" name="テキスト ボックス 16"/>
            <p:cNvSpPr txBox="1"/>
            <p:nvPr/>
          </p:nvSpPr>
          <p:spPr>
            <a:xfrm>
              <a:off x="5238186" y="5991933"/>
              <a:ext cx="1288165" cy="584775"/>
            </a:xfrm>
            <a:prstGeom prst="rect">
              <a:avLst/>
            </a:prstGeom>
            <a:noFill/>
          </p:spPr>
          <p:txBody>
            <a:bodyPr wrap="square" rtlCol="0">
              <a:spAutoFit/>
            </a:bodyPr>
            <a:lstStyle/>
            <a:p>
              <a:pPr algn="ctr"/>
              <a:r>
                <a:rPr kumimoji="1" lang="ja-JP" altLang="en-US" sz="32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被害が大きい！</a:t>
              </a:r>
              <a:endParaRPr kumimoji="1" lang="ja-JP" altLang="en-US" sz="3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sp>
        <p:nvSpPr>
          <p:cNvPr id="20" name="テキスト ボックス 19"/>
          <p:cNvSpPr txBox="1"/>
          <p:nvPr/>
        </p:nvSpPr>
        <p:spPr>
          <a:xfrm>
            <a:off x="5052676" y="3312000"/>
            <a:ext cx="3695525" cy="1754326"/>
          </a:xfrm>
          <a:prstGeom prst="rect">
            <a:avLst/>
          </a:prstGeom>
          <a:noFill/>
        </p:spPr>
        <p:txBody>
          <a:bodyPr wrap="square" rtlCol="0">
            <a:spAutoFit/>
          </a:bodyPr>
          <a:lstStyle/>
          <a:p>
            <a:r>
              <a:rPr lang="ja-JP" altLang="en-US"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lang="ja-JP" altLang="en-US" b="1" dirty="0" smtClean="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指定薬物と同等</a:t>
            </a:r>
            <a:r>
              <a:rPr lang="ja-JP" altLang="en-US"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以上に有害</a:t>
            </a:r>
            <a:r>
              <a:rPr lang="ja-JP" altLang="en-US" b="1" dirty="0" smtClean="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な疑い</a:t>
            </a:r>
            <a:r>
              <a:rPr lang="ja-JP" altLang="en-US"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」があると</a:t>
            </a:r>
            <a:r>
              <a:rPr lang="ja-JP" altLang="en-US"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認められると、販売</a:t>
            </a:r>
            <a:r>
              <a:rPr lang="ja-JP" altLang="en-US"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禁止や広告中止などを命令することが</a:t>
            </a:r>
            <a:r>
              <a:rPr lang="ja-JP" altLang="en-US"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でき、さらに同様の製品と認められるものに</a:t>
            </a:r>
            <a:r>
              <a:rPr lang="ja-JP" altLang="en-US"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ついても、製造・輸入・</a:t>
            </a:r>
            <a:r>
              <a:rPr lang="ja-JP" altLang="en-US"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販売など</a:t>
            </a:r>
            <a:r>
              <a:rPr lang="ja-JP" altLang="en-US"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を禁止</a:t>
            </a:r>
            <a:r>
              <a:rPr lang="ja-JP" altLang="en-US"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できる</a:t>
            </a:r>
            <a:endParaRPr kumimoji="1" lang="ja-JP" altLang="en-US"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22" name="正方形/長方形 21"/>
          <p:cNvSpPr/>
          <p:nvPr/>
        </p:nvSpPr>
        <p:spPr>
          <a:xfrm>
            <a:off x="4874763" y="5854544"/>
            <a:ext cx="3600400" cy="838796"/>
          </a:xfrm>
          <a:prstGeom prst="rect">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204975" y="5906522"/>
            <a:ext cx="3035965" cy="584775"/>
          </a:xfrm>
          <a:prstGeom prst="rect">
            <a:avLst/>
          </a:prstGeom>
          <a:noFill/>
        </p:spPr>
        <p:txBody>
          <a:bodyPr wrap="square" rtlCol="0">
            <a:spAutoFit/>
          </a:bodyPr>
          <a:lstStyle/>
          <a:p>
            <a:pPr algn="ctr"/>
            <a:r>
              <a:rPr kumimoji="1" lang="ja-JP" altLang="en-US" sz="32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被害が少ない！</a:t>
            </a:r>
            <a:endParaRPr kumimoji="1" lang="ja-JP" altLang="en-US" sz="3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2" name="正方形/長方形 1"/>
          <p:cNvSpPr/>
          <p:nvPr/>
        </p:nvSpPr>
        <p:spPr>
          <a:xfrm>
            <a:off x="5350107" y="5060242"/>
            <a:ext cx="3183449" cy="584775"/>
          </a:xfrm>
          <a:prstGeom prst="rect">
            <a:avLst/>
          </a:prstGeom>
        </p:spPr>
        <p:txBody>
          <a:bodyPr wrap="square">
            <a:spAutoFit/>
          </a:bodyPr>
          <a:lstStyle/>
          <a:p>
            <a:r>
              <a:rPr lang="ja-JP" altLang="en-US" sz="16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検査・</a:t>
            </a:r>
            <a:r>
              <a:rPr lang="ja-JP" altLang="en-US" sz="16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分析で指定</a:t>
            </a:r>
            <a:r>
              <a:rPr lang="ja-JP" altLang="en-US" sz="16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薬物に指定されれば</a:t>
            </a:r>
            <a:r>
              <a:rPr lang="ja-JP" altLang="en-US" sz="16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、さらに</a:t>
            </a:r>
            <a:r>
              <a:rPr lang="ja-JP" altLang="en-US" sz="16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厳しく</a:t>
            </a:r>
            <a:r>
              <a:rPr lang="ja-JP" altLang="en-US" sz="16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規制！</a:t>
            </a:r>
            <a:endParaRPr lang="ja-JP" altLang="en-US" sz="16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3" name="正方形/長方形 2"/>
          <p:cNvSpPr/>
          <p:nvPr/>
        </p:nvSpPr>
        <p:spPr>
          <a:xfrm>
            <a:off x="0" y="1290641"/>
            <a:ext cx="9134737" cy="584775"/>
          </a:xfrm>
          <a:prstGeom prst="rect">
            <a:avLst/>
          </a:prstGeom>
        </p:spPr>
        <p:txBody>
          <a:bodyPr wrap="square">
            <a:spAutoFit/>
          </a:bodyPr>
          <a:lstStyle/>
          <a:p>
            <a:pPr algn="ct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指定薬物の</a:t>
            </a:r>
            <a:r>
              <a:rPr lang="ja-JP" altLang="en-US" sz="3200" b="1" spc="-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所持</a:t>
            </a:r>
            <a:r>
              <a:rPr lang="ja-JP" altLang="en-US" sz="3200" b="1" spc="-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・使用・購入・譲り受け</a:t>
            </a: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が</a:t>
            </a: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禁止</a:t>
            </a:r>
            <a:endPar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26" name="テキスト ボックス 25"/>
          <p:cNvSpPr txBox="1"/>
          <p:nvPr/>
        </p:nvSpPr>
        <p:spPr>
          <a:xfrm>
            <a:off x="721674" y="2817477"/>
            <a:ext cx="2084405" cy="461665"/>
          </a:xfrm>
          <a:prstGeom prst="rect">
            <a:avLst/>
          </a:prstGeom>
          <a:noFill/>
        </p:spPr>
        <p:txBody>
          <a:bodyPr wrap="square" rtlCol="0">
            <a:spAutoFit/>
          </a:bodyPr>
          <a:lstStyle/>
          <a:p>
            <a:r>
              <a:rPr kumimoji="1" lang="ja-JP" altLang="en-US" sz="24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これまでは･･･</a:t>
            </a:r>
            <a:endParaRPr kumimoji="1" lang="ja-JP" altLang="en-US" sz="24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27" name="テキスト ボックス 26"/>
          <p:cNvSpPr txBox="1"/>
          <p:nvPr/>
        </p:nvSpPr>
        <p:spPr>
          <a:xfrm>
            <a:off x="6390758" y="2819803"/>
            <a:ext cx="2084405" cy="461665"/>
          </a:xfrm>
          <a:prstGeom prst="rect">
            <a:avLst/>
          </a:prstGeom>
          <a:noFill/>
        </p:spPr>
        <p:txBody>
          <a:bodyPr wrap="square" rtlCol="0">
            <a:spAutoFit/>
          </a:bodyPr>
          <a:lstStyle/>
          <a:p>
            <a:r>
              <a:rPr kumimoji="1" lang="ja-JP" altLang="en-US" sz="2400" b="1" dirty="0" smtClean="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これからは･･･</a:t>
            </a:r>
            <a:endParaRPr kumimoji="1" lang="ja-JP" altLang="en-US" sz="24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21" name="タイトル 1"/>
          <p:cNvSpPr txBox="1">
            <a:spLocks/>
          </p:cNvSpPr>
          <p:nvPr/>
        </p:nvSpPr>
        <p:spPr>
          <a:xfrm>
            <a:off x="-557"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法規制の強化</a:t>
            </a:r>
            <a:endParaRPr lang="ja-JP" altLang="en-US" sz="48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4" name="図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67230" y="3590402"/>
            <a:ext cx="2234161" cy="2031056"/>
          </a:xfrm>
          <a:prstGeom prst="rect">
            <a:avLst/>
          </a:prstGeom>
        </p:spPr>
      </p:pic>
    </p:spTree>
    <p:extLst>
      <p:ext uri="{BB962C8B-B14F-4D97-AF65-F5344CB8AC3E}">
        <p14:creationId xmlns:p14="http://schemas.microsoft.com/office/powerpoint/2010/main" val="3600261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6533" y="1299738"/>
            <a:ext cx="7859988" cy="4577533"/>
          </a:xfrm>
          <a:prstGeom prst="rect">
            <a:avLst/>
          </a:prstGeom>
        </p:spPr>
      </p:pic>
      <p:sp>
        <p:nvSpPr>
          <p:cNvPr id="6" name="ストライプ矢印 5"/>
          <p:cNvSpPr/>
          <p:nvPr/>
        </p:nvSpPr>
        <p:spPr bwMode="auto">
          <a:xfrm rot="10800000">
            <a:off x="6953519" y="2863592"/>
            <a:ext cx="707231" cy="612000"/>
          </a:xfrm>
          <a:prstGeom prst="stripedRightArrow">
            <a:avLst/>
          </a:prstGeom>
          <a:solidFill>
            <a:srgbClr val="FF0000"/>
          </a:solidFill>
          <a:ln w="9525" cap="flat" cmpd="sng" algn="ctr">
            <a:solidFill>
              <a:srgbClr val="003366"/>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smtClean="0">
              <a:ln>
                <a:noFill/>
              </a:ln>
              <a:solidFill>
                <a:srgbClr val="FF0066"/>
              </a:solidFill>
              <a:effectLst/>
              <a:latin typeface="Arial" charset="0"/>
              <a:ea typeface="ＤＦＰ太丸ゴシック体" pitchFamily="50" charset="-128"/>
            </a:endParaRPr>
          </a:p>
        </p:txBody>
      </p:sp>
      <p:sp>
        <p:nvSpPr>
          <p:cNvPr id="8" name="タイトル 1"/>
          <p:cNvSpPr txBox="1">
            <a:spLocks/>
          </p:cNvSpPr>
          <p:nvPr/>
        </p:nvSpPr>
        <p:spPr>
          <a:xfrm>
            <a:off x="-24753"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危険ドラッグの規制法律</a:t>
            </a:r>
            <a:endParaRPr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9" name="Picture 34" descr="19ILBH05"/>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31406" y="4794322"/>
            <a:ext cx="1773042" cy="1759610"/>
          </a:xfrm>
          <a:prstGeom prst="rect">
            <a:avLst/>
          </a:prstGeom>
          <a:noFill/>
        </p:spPr>
      </p:pic>
    </p:spTree>
    <p:extLst>
      <p:ext uri="{BB962C8B-B14F-4D97-AF65-F5344CB8AC3E}">
        <p14:creationId xmlns:p14="http://schemas.microsoft.com/office/powerpoint/2010/main" val="291127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10.2.31.99\iyaku_kyoyu\監視生産フォルダ（とりあえず）\☆☆☆指定薬物関係\H26年度\立入関係\調査個表\平成26年7月29日\写真\PANDORA\RIMG09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3848" y="1872000"/>
            <a:ext cx="5183398" cy="38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DATE24\県学薬\資料\違法薬物\画像\20120615152520525_c7af730f9191c59e36881fc18c7be718.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38606" y="1872000"/>
            <a:ext cx="2265242" cy="388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9500" y="1242514"/>
            <a:ext cx="9144000" cy="584775"/>
          </a:xfrm>
          <a:prstGeom prst="rect">
            <a:avLst/>
          </a:prstGeom>
        </p:spPr>
        <p:txBody>
          <a:bodyPr wrap="square">
            <a:spAutoFit/>
          </a:bodyPr>
          <a:lstStyle/>
          <a:p>
            <a:pPr algn="ct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自販機の撤去や店舗への立ち入り調査</a:t>
            </a:r>
            <a:endParaRPr lang="ja-JP" altLang="en-US" sz="3200" dirty="0">
              <a:solidFill>
                <a:srgbClr val="FF6600"/>
              </a:solidFill>
              <a:effectLst>
                <a:outerShdw blurRad="38100" dist="38100" dir="2700000" algn="tl">
                  <a:srgbClr val="000000">
                    <a:alpha val="43137"/>
                  </a:srgbClr>
                </a:outerShdw>
              </a:effectLst>
            </a:endParaRPr>
          </a:p>
        </p:txBody>
      </p:sp>
      <p:sp>
        <p:nvSpPr>
          <p:cNvPr id="3" name="正方形/長方形 2"/>
          <p:cNvSpPr/>
          <p:nvPr/>
        </p:nvSpPr>
        <p:spPr>
          <a:xfrm>
            <a:off x="938606" y="5760000"/>
            <a:ext cx="7434402" cy="830997"/>
          </a:xfrm>
          <a:prstGeom prst="rect">
            <a:avLst/>
          </a:prstGeom>
          <a:solidFill>
            <a:schemeClr val="bg1"/>
          </a:solidFill>
          <a:ln w="12700">
            <a:solidFill>
              <a:schemeClr val="accent1"/>
            </a:solidFill>
          </a:ln>
          <a:effectLst>
            <a:outerShdw blurRad="50800" dist="38100" dir="5400000" algn="t" rotWithShape="0">
              <a:prstClr val="black">
                <a:alpha val="40000"/>
              </a:prstClr>
            </a:outerShdw>
          </a:effectLst>
        </p:spPr>
        <p:txBody>
          <a:bodyPr wrap="square">
            <a:spAutoFit/>
          </a:bodyPr>
          <a:lstStyle/>
          <a:p>
            <a:r>
              <a:rPr lang="ja-JP" altLang="en-US" sz="24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製造販売を禁じる指定薬物か否かを問わず、無許可販売に</a:t>
            </a:r>
            <a:r>
              <a:rPr lang="ja-JP" altLang="en-US" sz="2400"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当たるとして取り締まりを強化！</a:t>
            </a:r>
            <a:endParaRPr lang="ja-JP" altLang="en-US" sz="24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7" name="タイトル 1"/>
          <p:cNvSpPr txBox="1">
            <a:spLocks/>
          </p:cNvSpPr>
          <p:nvPr/>
        </p:nvSpPr>
        <p:spPr>
          <a:xfrm>
            <a:off x="0"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危険ドラッグの取締り</a:t>
            </a:r>
            <a:r>
              <a:rPr lang="ja-JP" altLang="en-US" sz="36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＜１＞</a:t>
            </a:r>
            <a:endParaRPr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0" name="図 9"/>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47950" y="3713289"/>
            <a:ext cx="2234161" cy="2031056"/>
          </a:xfrm>
          <a:prstGeom prst="rect">
            <a:avLst/>
          </a:prstGeom>
        </p:spPr>
      </p:pic>
    </p:spTree>
    <p:extLst>
      <p:ext uri="{BB962C8B-B14F-4D97-AF65-F5344CB8AC3E}">
        <p14:creationId xmlns:p14="http://schemas.microsoft.com/office/powerpoint/2010/main" val="241144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857" y="1194056"/>
            <a:ext cx="9150972" cy="584775"/>
          </a:xfrm>
          <a:prstGeom prst="rect">
            <a:avLst/>
          </a:prstGeom>
        </p:spPr>
        <p:txBody>
          <a:bodyPr wrap="square">
            <a:spAutoFit/>
          </a:bodyPr>
          <a:lstStyle/>
          <a:p>
            <a:pPr algn="ct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関税法の改正・施行</a:t>
            </a:r>
            <a:r>
              <a:rPr lang="ja-JP" altLang="en-US" sz="24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lang="en-US" altLang="ja-JP" sz="24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H27.4</a:t>
            </a:r>
            <a:r>
              <a:rPr lang="ja-JP" altLang="en-US" sz="24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月）</a:t>
            </a: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を目指す</a:t>
            </a:r>
            <a:endPar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5" name="正方形/長方形 4"/>
          <p:cNvSpPr/>
          <p:nvPr/>
        </p:nvSpPr>
        <p:spPr>
          <a:xfrm>
            <a:off x="501736" y="1783736"/>
            <a:ext cx="8174720" cy="4832092"/>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800" dirty="0">
                <a:latin typeface="ＤＦＰ中太丸ゴシック体" panose="020F0700010101010101" pitchFamily="50" charset="-128"/>
                <a:ea typeface="ＤＦＰ中太丸ゴシック体" panose="020F0700010101010101" pitchFamily="50" charset="-128"/>
              </a:rPr>
              <a:t>全国の</a:t>
            </a:r>
            <a:r>
              <a:rPr lang="ja-JP" altLang="en-US" sz="2800" dirty="0" smtClean="0">
                <a:latin typeface="ＤＦＰ中太丸ゴシック体" panose="020F0700010101010101" pitchFamily="50" charset="-128"/>
                <a:ea typeface="ＤＦＰ中太丸ゴシック体" panose="020F0700010101010101" pitchFamily="50" charset="-128"/>
              </a:rPr>
              <a:t>税関では、指定薬物等が</a:t>
            </a:r>
            <a:r>
              <a:rPr lang="ja-JP" altLang="en-US" sz="2800" dirty="0">
                <a:latin typeface="ＤＦＰ中太丸ゴシック体" panose="020F0700010101010101" pitchFamily="50" charset="-128"/>
                <a:ea typeface="ＤＦＰ中太丸ゴシック体" panose="020F0700010101010101" pitchFamily="50" charset="-128"/>
              </a:rPr>
              <a:t>毎週のよう</a:t>
            </a:r>
            <a:r>
              <a:rPr lang="ja-JP" altLang="en-US" sz="2800" dirty="0" smtClean="0">
                <a:latin typeface="ＤＦＰ中太丸ゴシック体" panose="020F0700010101010101" pitchFamily="50" charset="-128"/>
                <a:ea typeface="ＤＦＰ中太丸ゴシック体" panose="020F0700010101010101" pitchFamily="50" charset="-128"/>
              </a:rPr>
              <a:t>に国際郵便で</a:t>
            </a:r>
            <a:r>
              <a:rPr lang="ja-JP" altLang="en-US" sz="2800" dirty="0">
                <a:latin typeface="ＤＦＰ中太丸ゴシック体" panose="020F0700010101010101" pitchFamily="50" charset="-128"/>
                <a:ea typeface="ＤＦＰ中太丸ゴシック体" panose="020F0700010101010101" pitchFamily="50" charset="-128"/>
              </a:rPr>
              <a:t>キロ単位で輸入されているのが発見されて</a:t>
            </a:r>
            <a:r>
              <a:rPr lang="ja-JP" altLang="en-US" sz="2800" dirty="0" smtClean="0">
                <a:latin typeface="ＤＦＰ中太丸ゴシック体" panose="020F0700010101010101" pitchFamily="50" charset="-128"/>
                <a:ea typeface="ＤＦＰ中太丸ゴシック体" panose="020F0700010101010101" pitchFamily="50" charset="-128"/>
              </a:rPr>
              <a:t>いたが 、指定</a:t>
            </a:r>
            <a:r>
              <a:rPr lang="ja-JP" altLang="en-US" sz="2800" dirty="0">
                <a:latin typeface="ＤＦＰ中太丸ゴシック体" panose="020F0700010101010101" pitchFamily="50" charset="-128"/>
                <a:ea typeface="ＤＦＰ中太丸ゴシック体" panose="020F0700010101010101" pitchFamily="50" charset="-128"/>
              </a:rPr>
              <a:t>薬物は税関当局が没収できる輸入禁制品に指定</a:t>
            </a:r>
            <a:r>
              <a:rPr lang="ja-JP" altLang="en-US" sz="2800" dirty="0" smtClean="0">
                <a:latin typeface="ＤＦＰ中太丸ゴシック体" panose="020F0700010101010101" pitchFamily="50" charset="-128"/>
                <a:ea typeface="ＤＦＰ中太丸ゴシック体" panose="020F0700010101010101" pitchFamily="50" charset="-128"/>
              </a:rPr>
              <a:t>されていないため</a:t>
            </a:r>
            <a:r>
              <a:rPr lang="ja-JP" altLang="en-US" sz="2800" dirty="0">
                <a:latin typeface="ＤＦＰ中太丸ゴシック体" panose="020F0700010101010101" pitchFamily="50" charset="-128"/>
                <a:ea typeface="ＤＦＰ中太丸ゴシック体" panose="020F0700010101010101" pitchFamily="50" charset="-128"/>
              </a:rPr>
              <a:t>、発送先に</a:t>
            </a:r>
            <a:r>
              <a:rPr lang="ja-JP" altLang="en-US" sz="2800" dirty="0" smtClean="0">
                <a:latin typeface="ＤＦＰ中太丸ゴシック体" panose="020F0700010101010101" pitchFamily="50" charset="-128"/>
                <a:ea typeface="ＤＦＰ中太丸ゴシック体" panose="020F0700010101010101" pitchFamily="50" charset="-128"/>
              </a:rPr>
              <a:t>連絡して</a:t>
            </a:r>
            <a:endParaRPr lang="en-US" altLang="ja-JP" sz="2800" dirty="0" smtClean="0">
              <a:latin typeface="ＤＦＰ中太丸ゴシック体" panose="020F0700010101010101" pitchFamily="50" charset="-128"/>
              <a:ea typeface="ＤＦＰ中太丸ゴシック体" panose="020F0700010101010101" pitchFamily="50" charset="-128"/>
            </a:endParaRPr>
          </a:p>
          <a:p>
            <a:r>
              <a:rPr lang="ja-JP" altLang="en-US" sz="2800" dirty="0" smtClean="0">
                <a:latin typeface="ＤＦＰ中太丸ゴシック体" panose="020F0700010101010101" pitchFamily="50" charset="-128"/>
                <a:ea typeface="ＤＦＰ中太丸ゴシック体" panose="020F0700010101010101" pitchFamily="50" charset="-128"/>
              </a:rPr>
              <a:t>廃棄</a:t>
            </a:r>
            <a:r>
              <a:rPr lang="ja-JP" altLang="en-US" sz="2800" dirty="0">
                <a:latin typeface="ＤＦＰ中太丸ゴシック体" panose="020F0700010101010101" pitchFamily="50" charset="-128"/>
                <a:ea typeface="ＤＦＰ中太丸ゴシック体" panose="020F0700010101010101" pitchFamily="50" charset="-128"/>
              </a:rPr>
              <a:t>するなどの措置</a:t>
            </a:r>
            <a:r>
              <a:rPr lang="ja-JP" altLang="en-US" sz="2800" dirty="0" smtClean="0">
                <a:latin typeface="ＤＦＰ中太丸ゴシック体" panose="020F0700010101010101" pitchFamily="50" charset="-128"/>
                <a:ea typeface="ＤＦＰ中太丸ゴシック体" panose="020F0700010101010101" pitchFamily="50" charset="-128"/>
              </a:rPr>
              <a:t>しか</a:t>
            </a:r>
            <a:endParaRPr lang="en-US" altLang="ja-JP" sz="2800" dirty="0" smtClean="0">
              <a:latin typeface="ＤＦＰ中太丸ゴシック体" panose="020F0700010101010101" pitchFamily="50" charset="-128"/>
              <a:ea typeface="ＤＦＰ中太丸ゴシック体" panose="020F0700010101010101" pitchFamily="50" charset="-128"/>
            </a:endParaRPr>
          </a:p>
          <a:p>
            <a:r>
              <a:rPr lang="ja-JP" altLang="en-US" sz="2800" dirty="0" smtClean="0">
                <a:latin typeface="ＤＦＰ中太丸ゴシック体" panose="020F0700010101010101" pitchFamily="50" charset="-128"/>
                <a:ea typeface="ＤＦＰ中太丸ゴシック体" panose="020F0700010101010101" pitchFamily="50" charset="-128"/>
              </a:rPr>
              <a:t>取れていなかった。</a:t>
            </a:r>
            <a:endParaRPr lang="en-US" altLang="ja-JP" sz="2800" dirty="0">
              <a:latin typeface="ＤＦＰ中太丸ゴシック体" panose="020F0700010101010101" pitchFamily="50" charset="-128"/>
              <a:ea typeface="ＤＦＰ中太丸ゴシック体" panose="020F0700010101010101" pitchFamily="50" charset="-128"/>
            </a:endParaRPr>
          </a:p>
          <a:p>
            <a:r>
              <a:rPr lang="ja-JP" altLang="en-US" sz="2800" dirty="0" smtClean="0">
                <a:latin typeface="ＤＦＰ中太丸ゴシック体" panose="020F0700010101010101" pitchFamily="50" charset="-128"/>
                <a:ea typeface="ＤＦＰ中太丸ゴシック体" panose="020F0700010101010101" pitchFamily="50" charset="-128"/>
              </a:rPr>
              <a:t>危険ドラッグの原料</a:t>
            </a:r>
            <a:r>
              <a:rPr lang="ja-JP" altLang="en-US" sz="2800" dirty="0">
                <a:latin typeface="ＤＦＰ中太丸ゴシック体" panose="020F0700010101010101" pitchFamily="50" charset="-128"/>
                <a:ea typeface="ＤＦＰ中太丸ゴシック体" panose="020F0700010101010101" pitchFamily="50" charset="-128"/>
              </a:rPr>
              <a:t>の</a:t>
            </a:r>
            <a:r>
              <a:rPr lang="ja-JP" altLang="en-US" sz="2800" dirty="0" smtClean="0">
                <a:latin typeface="ＤＦＰ中太丸ゴシック体" panose="020F0700010101010101" pitchFamily="50" charset="-128"/>
                <a:ea typeface="ＤＦＰ中太丸ゴシック体" panose="020F0700010101010101" pitchFamily="50" charset="-128"/>
              </a:rPr>
              <a:t>大</a:t>
            </a:r>
            <a:endParaRPr lang="en-US" altLang="ja-JP" sz="2800" dirty="0" smtClean="0">
              <a:latin typeface="ＤＦＰ中太丸ゴシック体" panose="020F0700010101010101" pitchFamily="50" charset="-128"/>
              <a:ea typeface="ＤＦＰ中太丸ゴシック体" panose="020F0700010101010101" pitchFamily="50" charset="-128"/>
            </a:endParaRPr>
          </a:p>
          <a:p>
            <a:r>
              <a:rPr lang="ja-JP" altLang="en-US" sz="2800" dirty="0" smtClean="0">
                <a:latin typeface="ＤＦＰ中太丸ゴシック体" panose="020F0700010101010101" pitchFamily="50" charset="-128"/>
                <a:ea typeface="ＤＦＰ中太丸ゴシック体" panose="020F0700010101010101" pitchFamily="50" charset="-128"/>
              </a:rPr>
              <a:t>半が海外</a:t>
            </a:r>
            <a:r>
              <a:rPr lang="ja-JP" altLang="en-US" sz="2800" dirty="0">
                <a:latin typeface="ＤＦＰ中太丸ゴシック体" panose="020F0700010101010101" pitchFamily="50" charset="-128"/>
                <a:ea typeface="ＤＦＰ中太丸ゴシック体" panose="020F0700010101010101" pitchFamily="50" charset="-128"/>
              </a:rPr>
              <a:t>からの輸入で</a:t>
            </a:r>
            <a:r>
              <a:rPr lang="ja-JP" altLang="en-US" sz="2800" dirty="0" err="1" smtClean="0">
                <a:latin typeface="ＤＦＰ中太丸ゴシック体" panose="020F0700010101010101" pitchFamily="50" charset="-128"/>
                <a:ea typeface="ＤＦＰ中太丸ゴシック体" panose="020F0700010101010101" pitchFamily="50" charset="-128"/>
              </a:rPr>
              <a:t>ま</a:t>
            </a:r>
            <a:endParaRPr lang="en-US" altLang="ja-JP" sz="2800" dirty="0" smtClean="0">
              <a:latin typeface="ＤＦＰ中太丸ゴシック体" panose="020F0700010101010101" pitchFamily="50" charset="-128"/>
              <a:ea typeface="ＤＦＰ中太丸ゴシック体" panose="020F0700010101010101" pitchFamily="50" charset="-128"/>
            </a:endParaRPr>
          </a:p>
          <a:p>
            <a:r>
              <a:rPr lang="ja-JP" altLang="en-US" sz="2800" dirty="0" smtClean="0">
                <a:latin typeface="ＤＦＰ中太丸ゴシック体" panose="020F0700010101010101" pitchFamily="50" charset="-128"/>
                <a:ea typeface="ＤＦＰ中太丸ゴシック体" panose="020F0700010101010101" pitchFamily="50" charset="-128"/>
              </a:rPr>
              <a:t>かなわれて</a:t>
            </a:r>
            <a:r>
              <a:rPr lang="ja-JP" altLang="en-US" sz="2800" dirty="0">
                <a:latin typeface="ＤＦＰ中太丸ゴシック体" panose="020F0700010101010101" pitchFamily="50" charset="-128"/>
                <a:ea typeface="ＤＦＰ中太丸ゴシック体" panose="020F0700010101010101" pitchFamily="50" charset="-128"/>
              </a:rPr>
              <a:t>いると</a:t>
            </a:r>
            <a:r>
              <a:rPr lang="ja-JP" altLang="en-US" sz="2800" dirty="0" smtClean="0">
                <a:latin typeface="ＤＦＰ中太丸ゴシック体" panose="020F0700010101010101" pitchFamily="50" charset="-128"/>
                <a:ea typeface="ＤＦＰ中太丸ゴシック体" panose="020F0700010101010101" pitchFamily="50" charset="-128"/>
              </a:rPr>
              <a:t>みられ</a:t>
            </a:r>
            <a:endParaRPr lang="en-US" altLang="ja-JP" sz="2800" dirty="0" smtClean="0">
              <a:latin typeface="ＤＦＰ中太丸ゴシック体" panose="020F0700010101010101" pitchFamily="50" charset="-128"/>
              <a:ea typeface="ＤＦＰ中太丸ゴシック体" panose="020F0700010101010101" pitchFamily="50" charset="-128"/>
            </a:endParaRPr>
          </a:p>
          <a:p>
            <a:r>
              <a:rPr lang="ja-JP" altLang="en-US" sz="2800" dirty="0" smtClean="0">
                <a:latin typeface="ＤＦＰ中太丸ゴシック体" panose="020F0700010101010101" pitchFamily="50" charset="-128"/>
                <a:ea typeface="ＤＦＰ中太丸ゴシック体" panose="020F0700010101010101" pitchFamily="50" charset="-128"/>
              </a:rPr>
              <a:t>ており、抜本的</a:t>
            </a:r>
            <a:r>
              <a:rPr lang="ja-JP" altLang="en-US" sz="2800" dirty="0">
                <a:latin typeface="ＤＦＰ中太丸ゴシック体" panose="020F0700010101010101" pitchFamily="50" charset="-128"/>
                <a:ea typeface="ＤＦＰ中太丸ゴシック体" panose="020F0700010101010101" pitchFamily="50" charset="-128"/>
              </a:rPr>
              <a:t>な</a:t>
            </a:r>
            <a:r>
              <a:rPr lang="ja-JP" altLang="en-US" sz="2800" dirty="0" smtClean="0">
                <a:latin typeface="ＤＦＰ中太丸ゴシック体" panose="020F0700010101010101" pitchFamily="50" charset="-128"/>
                <a:ea typeface="ＤＦＰ中太丸ゴシック体" panose="020F0700010101010101" pitchFamily="50" charset="-128"/>
              </a:rPr>
              <a:t>水際対</a:t>
            </a:r>
            <a:endParaRPr lang="en-US" altLang="ja-JP" sz="2800" dirty="0" smtClean="0">
              <a:latin typeface="ＤＦＰ中太丸ゴシック体" panose="020F0700010101010101" pitchFamily="50" charset="-128"/>
              <a:ea typeface="ＤＦＰ中太丸ゴシック体" panose="020F0700010101010101" pitchFamily="50" charset="-128"/>
            </a:endParaRPr>
          </a:p>
          <a:p>
            <a:r>
              <a:rPr lang="ja-JP" altLang="en-US" sz="2800" dirty="0" smtClean="0">
                <a:latin typeface="ＤＦＰ中太丸ゴシック体" panose="020F0700010101010101" pitchFamily="50" charset="-128"/>
                <a:ea typeface="ＤＦＰ中太丸ゴシック体" panose="020F0700010101010101" pitchFamily="50" charset="-128"/>
              </a:rPr>
              <a:t>策</a:t>
            </a:r>
            <a:r>
              <a:rPr lang="ja-JP" altLang="en-US" sz="2800" dirty="0">
                <a:latin typeface="ＤＦＰ中太丸ゴシック体" panose="020F0700010101010101" pitchFamily="50" charset="-128"/>
                <a:ea typeface="ＤＦＰ中太丸ゴシック体" panose="020F0700010101010101" pitchFamily="50" charset="-128"/>
              </a:rPr>
              <a:t>の</a:t>
            </a:r>
            <a:r>
              <a:rPr lang="ja-JP" altLang="en-US" sz="2800" dirty="0" smtClean="0">
                <a:latin typeface="ＤＦＰ中太丸ゴシック体" panose="020F0700010101010101" pitchFamily="50" charset="-128"/>
                <a:ea typeface="ＤＦＰ中太丸ゴシック体" panose="020F0700010101010101" pitchFamily="50" charset="-128"/>
              </a:rPr>
              <a:t>強化求められている。</a:t>
            </a:r>
            <a:endParaRPr lang="ja-JP" altLang="en-US" sz="2800" dirty="0">
              <a:latin typeface="ＤＦＰ中太丸ゴシック体" panose="020F0700010101010101" pitchFamily="50" charset="-128"/>
              <a:ea typeface="ＤＦＰ中太丸ゴシック体" panose="020F0700010101010101" pitchFamily="50"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00" y="3760477"/>
            <a:ext cx="3891888" cy="2576320"/>
          </a:xfrm>
          <a:prstGeom prst="rect">
            <a:avLst/>
          </a:prstGeom>
        </p:spPr>
      </p:pic>
      <p:sp>
        <p:nvSpPr>
          <p:cNvPr id="6" name="テキスト ボックス 5"/>
          <p:cNvSpPr txBox="1"/>
          <p:nvPr/>
        </p:nvSpPr>
        <p:spPr>
          <a:xfrm>
            <a:off x="5941868" y="6336797"/>
            <a:ext cx="1368152" cy="276999"/>
          </a:xfrm>
          <a:prstGeom prst="rect">
            <a:avLst/>
          </a:prstGeom>
          <a:noFill/>
        </p:spPr>
        <p:txBody>
          <a:bodyPr wrap="square" rtlCol="0">
            <a:spAutoFit/>
          </a:bodyPr>
          <a:lstStyle/>
          <a:p>
            <a:r>
              <a:rPr kumimoji="1" lang="ja-JP" altLang="en-US" sz="1200" dirty="0" smtClean="0"/>
              <a:t>横浜港と横浜税関</a:t>
            </a:r>
            <a:endParaRPr kumimoji="1" lang="ja-JP" altLang="en-US" sz="1200" dirty="0"/>
          </a:p>
        </p:txBody>
      </p:sp>
      <p:sp>
        <p:nvSpPr>
          <p:cNvPr id="7" name="タイトル 1"/>
          <p:cNvSpPr txBox="1">
            <a:spLocks/>
          </p:cNvSpPr>
          <p:nvPr/>
        </p:nvSpPr>
        <p:spPr>
          <a:xfrm>
            <a:off x="-28742" y="16419"/>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危険ドラッグの取締り</a:t>
            </a:r>
            <a:r>
              <a:rPr lang="ja-JP" altLang="en-US" sz="36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＜２＞</a:t>
            </a:r>
            <a:endParaRPr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8" name="図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69350" y="3541720"/>
            <a:ext cx="1935436" cy="1759487"/>
          </a:xfrm>
          <a:prstGeom prst="rect">
            <a:avLst/>
          </a:prstGeom>
        </p:spPr>
      </p:pic>
    </p:spTree>
    <p:extLst>
      <p:ext uri="{BB962C8B-B14F-4D97-AF65-F5344CB8AC3E}">
        <p14:creationId xmlns:p14="http://schemas.microsoft.com/office/powerpoint/2010/main" val="3000792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79272" y="4744467"/>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323">
                <a:solidFill>
                  <a:schemeClr val="tx2"/>
                </a:solidFill>
                <a:latin typeface="+mj-lt"/>
                <a:ea typeface="+mj-ea"/>
                <a:cs typeface="+mj-cs"/>
              </a:defRPr>
            </a:lvl1pPr>
            <a:lvl2pPr algn="ctr" rtl="0" fontAlgn="base">
              <a:spcBef>
                <a:spcPct val="0"/>
              </a:spcBef>
              <a:spcAft>
                <a:spcPct val="0"/>
              </a:spcAft>
              <a:defRPr sz="3323">
                <a:solidFill>
                  <a:schemeClr val="tx2"/>
                </a:solidFill>
                <a:latin typeface="Trebuchet MS" pitchFamily="34" charset="0"/>
              </a:defRPr>
            </a:lvl2pPr>
            <a:lvl3pPr algn="ctr" rtl="0" fontAlgn="base">
              <a:spcBef>
                <a:spcPct val="0"/>
              </a:spcBef>
              <a:spcAft>
                <a:spcPct val="0"/>
              </a:spcAft>
              <a:defRPr sz="3323">
                <a:solidFill>
                  <a:schemeClr val="tx2"/>
                </a:solidFill>
                <a:latin typeface="Trebuchet MS" pitchFamily="34" charset="0"/>
              </a:defRPr>
            </a:lvl3pPr>
            <a:lvl4pPr algn="ctr" rtl="0" fontAlgn="base">
              <a:spcBef>
                <a:spcPct val="0"/>
              </a:spcBef>
              <a:spcAft>
                <a:spcPct val="0"/>
              </a:spcAft>
              <a:defRPr sz="3323">
                <a:solidFill>
                  <a:schemeClr val="tx2"/>
                </a:solidFill>
                <a:latin typeface="Trebuchet MS" pitchFamily="34" charset="0"/>
              </a:defRPr>
            </a:lvl4pPr>
            <a:lvl5pPr algn="ctr" rtl="0" fontAlgn="base">
              <a:spcBef>
                <a:spcPct val="0"/>
              </a:spcBef>
              <a:spcAft>
                <a:spcPct val="0"/>
              </a:spcAft>
              <a:defRPr sz="3323">
                <a:solidFill>
                  <a:schemeClr val="tx2"/>
                </a:solidFill>
                <a:latin typeface="Trebuchet MS" pitchFamily="34" charset="0"/>
              </a:defRPr>
            </a:lvl5pPr>
            <a:lvl6pPr marL="422041" algn="ctr" rtl="0" fontAlgn="base">
              <a:spcBef>
                <a:spcPct val="0"/>
              </a:spcBef>
              <a:spcAft>
                <a:spcPct val="0"/>
              </a:spcAft>
              <a:defRPr sz="3323">
                <a:solidFill>
                  <a:schemeClr val="tx2"/>
                </a:solidFill>
                <a:latin typeface="Trebuchet MS" pitchFamily="34" charset="0"/>
              </a:defRPr>
            </a:lvl6pPr>
            <a:lvl7pPr marL="844083" algn="ctr" rtl="0" fontAlgn="base">
              <a:spcBef>
                <a:spcPct val="0"/>
              </a:spcBef>
              <a:spcAft>
                <a:spcPct val="0"/>
              </a:spcAft>
              <a:defRPr sz="3323">
                <a:solidFill>
                  <a:schemeClr val="tx2"/>
                </a:solidFill>
                <a:latin typeface="Trebuchet MS" pitchFamily="34" charset="0"/>
              </a:defRPr>
            </a:lvl7pPr>
            <a:lvl8pPr marL="1266124" algn="ctr" rtl="0" fontAlgn="base">
              <a:spcBef>
                <a:spcPct val="0"/>
              </a:spcBef>
              <a:spcAft>
                <a:spcPct val="0"/>
              </a:spcAft>
              <a:defRPr sz="3323">
                <a:solidFill>
                  <a:schemeClr val="tx2"/>
                </a:solidFill>
                <a:latin typeface="Trebuchet MS" pitchFamily="34" charset="0"/>
              </a:defRPr>
            </a:lvl8pPr>
            <a:lvl9pPr marL="1688165" algn="ctr" rtl="0" fontAlgn="base">
              <a:spcBef>
                <a:spcPct val="0"/>
              </a:spcBef>
              <a:spcAft>
                <a:spcPct val="0"/>
              </a:spcAft>
              <a:defRPr sz="3323">
                <a:solidFill>
                  <a:schemeClr val="tx2"/>
                </a:solidFill>
                <a:latin typeface="Trebuchet MS" pitchFamily="34" charset="0"/>
              </a:defRPr>
            </a:lvl9pPr>
          </a:lstStyle>
          <a:p>
            <a:endParaRPr kumimoji="1" lang="ja-JP" altLang="en-US" sz="4400" kern="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7" name="正方形/長方形 6"/>
          <p:cNvSpPr/>
          <p:nvPr/>
        </p:nvSpPr>
        <p:spPr>
          <a:xfrm>
            <a:off x="4945750" y="1978044"/>
            <a:ext cx="3818977" cy="4493538"/>
          </a:xfrm>
          <a:prstGeom prst="rect">
            <a:avLst/>
          </a:prstGeom>
          <a:solidFill>
            <a:schemeClr val="bg1"/>
          </a:solidFill>
          <a:ln w="12700">
            <a:solidFill>
              <a:srgbClr val="0070C0"/>
            </a:solidFill>
          </a:ln>
          <a:effectLst>
            <a:outerShdw blurRad="50800" dist="38100" dir="5400000" algn="t" rotWithShape="0">
              <a:schemeClr val="tx1">
                <a:lumMod val="50000"/>
                <a:lumOff val="50000"/>
                <a:alpha val="40000"/>
              </a:schemeClr>
            </a:outerShdw>
          </a:effectLst>
        </p:spPr>
        <p:txBody>
          <a:bodyPr wrap="square" anchor="ctr">
            <a:spAutoFit/>
          </a:bodyPr>
          <a:lstStyle/>
          <a:p>
            <a:pPr algn="ctr"/>
            <a:r>
              <a:rPr lang="ja-JP" altLang="en-US" sz="2600" dirty="0" smtClean="0">
                <a:solidFill>
                  <a:srgbClr val="002060"/>
                </a:solidFill>
                <a:latin typeface="ＤＦＰ中太丸ゴシック体" panose="020F0700010101010101" pitchFamily="50" charset="-128"/>
                <a:ea typeface="ＤＦＰ中太丸ゴシック体" panose="020F0700010101010101" pitchFamily="50" charset="-128"/>
              </a:rPr>
              <a:t>新法により</a:t>
            </a:r>
            <a:r>
              <a:rPr lang="ja-JP" altLang="en-US" sz="2600" u="sng" dirty="0" smtClean="0">
                <a:solidFill>
                  <a:srgbClr val="C00000"/>
                </a:solidFill>
                <a:latin typeface="ＤＦＰ中太丸ゴシック体" panose="020F0700010101010101" pitchFamily="50" charset="-128"/>
                <a:ea typeface="ＤＦＰ中太丸ゴシック体" panose="020F0700010101010101" pitchFamily="50" charset="-128"/>
              </a:rPr>
              <a:t>指定</a:t>
            </a:r>
            <a:r>
              <a:rPr lang="ja-JP" altLang="en-US" sz="2600" u="sng" dirty="0">
                <a:solidFill>
                  <a:srgbClr val="C00000"/>
                </a:solidFill>
                <a:latin typeface="ＤＦＰ中太丸ゴシック体" panose="020F0700010101010101" pitchFamily="50" charset="-128"/>
                <a:ea typeface="ＤＦＰ中太丸ゴシック体" panose="020F0700010101010101" pitchFamily="50" charset="-128"/>
              </a:rPr>
              <a:t>薬物と同等以上に精神毒性を有する蓋然性が</a:t>
            </a:r>
            <a:r>
              <a:rPr lang="ja-JP" altLang="en-US" sz="2600" u="sng" dirty="0" smtClean="0">
                <a:solidFill>
                  <a:srgbClr val="C00000"/>
                </a:solidFill>
                <a:latin typeface="ＤＦＰ中太丸ゴシック体" panose="020F0700010101010101" pitchFamily="50" charset="-128"/>
                <a:ea typeface="ＤＦＰ中太丸ゴシック体" panose="020F0700010101010101" pitchFamily="50" charset="-128"/>
              </a:rPr>
              <a:t>高い薬物</a:t>
            </a:r>
            <a:r>
              <a:rPr lang="ja-JP" altLang="en-US" sz="2600" dirty="0" smtClean="0">
                <a:solidFill>
                  <a:srgbClr val="002060"/>
                </a:solidFill>
                <a:latin typeface="ＤＦＰ中太丸ゴシック体" panose="020F0700010101010101" pitchFamily="50" charset="-128"/>
                <a:ea typeface="ＤＦＰ中太丸ゴシック体" panose="020F0700010101010101" pitchFamily="50" charset="-128"/>
              </a:rPr>
              <a:t>も製造・輸入・販売・授与・陳列・広告等について規制</a:t>
            </a:r>
            <a:r>
              <a:rPr lang="ja-JP" altLang="en-US" sz="2600" dirty="0">
                <a:solidFill>
                  <a:srgbClr val="002060"/>
                </a:solidFill>
                <a:latin typeface="ＤＦＰ中太丸ゴシック体" panose="020F0700010101010101" pitchFamily="50" charset="-128"/>
                <a:ea typeface="ＤＦＰ中太丸ゴシック体" panose="020F0700010101010101" pitchFamily="50" charset="-128"/>
              </a:rPr>
              <a:t>の</a:t>
            </a:r>
            <a:r>
              <a:rPr lang="ja-JP" altLang="en-US" sz="2600" dirty="0" smtClean="0">
                <a:solidFill>
                  <a:srgbClr val="002060"/>
                </a:solidFill>
                <a:latin typeface="ＤＦＰ中太丸ゴシック体" panose="020F0700010101010101" pitchFamily="50" charset="-128"/>
                <a:ea typeface="ＤＦＰ中太丸ゴシック体" panose="020F0700010101010101" pitchFamily="50" charset="-128"/>
              </a:rPr>
              <a:t>対象となったが、使用・所持についての規制はあいまいさもあり、条例での早くきめ細かい規制は必要と考えられる。</a:t>
            </a:r>
            <a:endParaRPr lang="en-US" altLang="ja-JP" sz="2600" dirty="0" smtClean="0">
              <a:solidFill>
                <a:srgbClr val="002060"/>
              </a:solidFill>
              <a:latin typeface="ＤＦＰ中太丸ゴシック体" panose="020F0700010101010101" pitchFamily="50" charset="-128"/>
              <a:ea typeface="ＤＦＰ中太丸ゴシック体" panose="020F0700010101010101" pitchFamily="50" charset="-128"/>
            </a:endParaRPr>
          </a:p>
          <a:p>
            <a:pPr algn="ctr"/>
            <a:endParaRPr lang="en-US" altLang="ja-JP" sz="2600" dirty="0" smtClean="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8" name="Text Box 7"/>
          <p:cNvSpPr txBox="1">
            <a:spLocks noChangeArrowheads="1"/>
          </p:cNvSpPr>
          <p:nvPr/>
        </p:nvSpPr>
        <p:spPr bwMode="auto">
          <a:xfrm>
            <a:off x="-17857" y="1294858"/>
            <a:ext cx="9144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国の法規制を</a:t>
            </a:r>
            <a:r>
              <a:rPr lang="ja-JP" altLang="en-US" dirty="0" smtClean="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補う、早く</a:t>
            </a:r>
            <a:r>
              <a:rPr lang="ja-JP" altLang="en-US"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きめ細かい</a:t>
            </a:r>
            <a:r>
              <a:rPr lang="ja-JP" altLang="en-US" dirty="0" smtClean="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規制</a:t>
            </a:r>
            <a:endParaRPr lang="ja-JP" altLang="en-US"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nvGrpSpPr>
          <p:cNvPr id="6" name="グループ化 5"/>
          <p:cNvGrpSpPr/>
          <p:nvPr/>
        </p:nvGrpSpPr>
        <p:grpSpPr>
          <a:xfrm>
            <a:off x="307616" y="1988840"/>
            <a:ext cx="4622258" cy="4482742"/>
            <a:chOff x="425880" y="1993150"/>
            <a:chExt cx="4622258" cy="4482742"/>
          </a:xfrm>
          <a:effectLst>
            <a:outerShdw blurRad="50800" dist="38100" dir="5400000" algn="t" rotWithShape="0">
              <a:schemeClr val="tx1">
                <a:lumMod val="50000"/>
                <a:lumOff val="50000"/>
                <a:alpha val="40000"/>
              </a:schemeClr>
            </a:outerShdw>
          </a:effectLst>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880" y="1993150"/>
              <a:ext cx="4622258" cy="4482742"/>
            </a:xfrm>
            <a:prstGeom prst="rect">
              <a:avLst/>
            </a:prstGeom>
            <a:ln w="12700">
              <a:solidFill>
                <a:srgbClr val="0070C0"/>
              </a:solidFill>
            </a:ln>
          </p:spPr>
        </p:pic>
        <p:sp>
          <p:nvSpPr>
            <p:cNvPr id="3" name="テキスト ボックス 2"/>
            <p:cNvSpPr txBox="1"/>
            <p:nvPr/>
          </p:nvSpPr>
          <p:spPr>
            <a:xfrm>
              <a:off x="425880" y="2000242"/>
              <a:ext cx="2849976" cy="2492990"/>
            </a:xfrm>
            <a:prstGeom prst="rect">
              <a:avLst/>
            </a:prstGeom>
            <a:noFill/>
            <a:ln>
              <a:noFill/>
            </a:ln>
          </p:spPr>
          <p:txBody>
            <a:bodyPr wrap="square" rtlCol="0">
              <a:spAutoFit/>
            </a:bodyPr>
            <a:lstStyle/>
            <a:p>
              <a:r>
                <a:rPr kumimoji="1" lang="ja-JP" altLang="en-US"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kumimoji="1" lang="en-US" altLang="ja-JP"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2013</a:t>
              </a:r>
              <a:r>
                <a:rPr kumimoji="1" lang="ja-JP" altLang="en-US"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年までに条例制定</a:t>
              </a:r>
              <a:endParaRPr kumimoji="1" lang="en-US" altLang="ja-JP"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東京都、愛知県、大阪府、徳島県、</a:t>
              </a:r>
              <a:endParaRPr kumimoji="1" lang="en-US" altLang="ja-JP"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和歌山県、鳥取県</a:t>
              </a:r>
              <a:endParaRPr kumimoji="1" lang="en-US" altLang="ja-JP" sz="1200"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kumimoji="1" lang="en-US" altLang="ja-JP"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2014</a:t>
              </a:r>
              <a:r>
                <a:rPr kumimoji="1" lang="ja-JP" altLang="en-US"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年に条例制定</a:t>
              </a:r>
              <a:endParaRPr kumimoji="1" lang="en-US" altLang="ja-JP"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石川県、兵庫県、岐阜県、佐賀県、</a:t>
              </a:r>
              <a:endParaRPr kumimoji="1" lang="en-US" altLang="ja-JP"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福岡県、新潟県、静岡県、愛媛県、</a:t>
              </a:r>
              <a:endParaRPr kumimoji="1" lang="en-US" altLang="ja-JP"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京都府</a:t>
              </a:r>
              <a:r>
                <a:rPr kumimoji="1" lang="en-US" altLang="ja-JP"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kumimoji="1" lang="en-US" altLang="ja-JP" sz="1200"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kumimoji="1" lang="ja-JP" altLang="en-US"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・条例導入準備中</a:t>
              </a:r>
              <a:endPar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神奈川県、岡山県、滋賀県、</a:t>
              </a:r>
              <a:r>
                <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kumimoji="1" lang="ja-JP" altLang="en-US"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千葉県、群馬県、埼玉県、</a:t>
              </a:r>
              <a:endPar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宮城県、北海</a:t>
              </a:r>
              <a:r>
                <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d</a:t>
              </a:r>
              <a:r>
                <a:rPr kumimoji="1" lang="ja-JP" altLang="en-US"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婦、栃木県、</a:t>
              </a:r>
              <a:endPar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香川県、高知県</a:t>
              </a:r>
              <a:r>
                <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r>
              <a:br>
                <a:rPr kumimoji="1" lang="en-US" altLang="ja-JP" sz="1200" dirty="0" smtClean="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endPar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grpSp>
      <p:sp>
        <p:nvSpPr>
          <p:cNvPr id="10" name="タイトル 1"/>
          <p:cNvSpPr txBox="1">
            <a:spLocks/>
          </p:cNvSpPr>
          <p:nvPr/>
        </p:nvSpPr>
        <p:spPr>
          <a:xfrm>
            <a:off x="0"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危険ドラッグ条例</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1" name="Picture 3" descr="19ILBH11"/>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2419" y="3850097"/>
            <a:ext cx="1482397" cy="1788739"/>
          </a:xfrm>
          <a:prstGeom prst="rect">
            <a:avLst/>
          </a:prstGeom>
          <a:noFill/>
        </p:spPr>
      </p:pic>
    </p:spTree>
    <p:extLst>
      <p:ext uri="{BB962C8B-B14F-4D97-AF65-F5344CB8AC3E}">
        <p14:creationId xmlns:p14="http://schemas.microsoft.com/office/powerpoint/2010/main" val="3627599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5" y="2153671"/>
            <a:ext cx="3645016" cy="2508038"/>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20044">
            <a:off x="688129" y="3801847"/>
            <a:ext cx="4120022" cy="2072446"/>
          </a:xfrm>
          <a:prstGeom prst="rect">
            <a:avLst/>
          </a:prstGeom>
        </p:spPr>
      </p:pic>
      <p:pic>
        <p:nvPicPr>
          <p:cNvPr id="11" name="図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97604" y="5157193"/>
            <a:ext cx="3202987" cy="1367160"/>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2478" y="2153671"/>
            <a:ext cx="3649577" cy="2744465"/>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6004" y="4253337"/>
            <a:ext cx="3649577" cy="2275385"/>
          </a:xfrm>
          <a:prstGeom prst="rect">
            <a:avLst/>
          </a:prstGeom>
        </p:spPr>
      </p:pic>
      <p:sp>
        <p:nvSpPr>
          <p:cNvPr id="14" name="タイトル 1"/>
          <p:cNvSpPr txBox="1">
            <a:spLocks/>
          </p:cNvSpPr>
          <p:nvPr/>
        </p:nvSpPr>
        <p:spPr>
          <a:xfrm>
            <a:off x="0" y="166885"/>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SNS</a:t>
            </a:r>
            <a:r>
              <a:rPr lang="ja-JP" altLang="en-US" sz="4800" dirty="0" err="1"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a:t>
            </a:r>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ネットショップ</a:t>
            </a:r>
            <a:endParaRPr lang="en-US" altLang="ja-JP"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等の勧誘には要注意！</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5" name="Picture 34" descr="19ILBH05"/>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20043" y="2090440"/>
            <a:ext cx="2204863" cy="2188160"/>
          </a:xfrm>
          <a:prstGeom prst="rect">
            <a:avLst/>
          </a:prstGeom>
          <a:noFill/>
        </p:spPr>
      </p:pic>
      <p:pic>
        <p:nvPicPr>
          <p:cNvPr id="2" name="図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01052" y="3280500"/>
            <a:ext cx="2151003" cy="3243852"/>
          </a:xfrm>
          <a:prstGeom prst="rect">
            <a:avLst/>
          </a:prstGeom>
        </p:spPr>
      </p:pic>
      <p:sp>
        <p:nvSpPr>
          <p:cNvPr id="16" name="Text Box 7"/>
          <p:cNvSpPr txBox="1">
            <a:spLocks noChangeArrowheads="1"/>
          </p:cNvSpPr>
          <p:nvPr/>
        </p:nvSpPr>
        <p:spPr bwMode="auto">
          <a:xfrm>
            <a:off x="0" y="1530239"/>
            <a:ext cx="9144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smtClean="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最近はデリバリーでの販売にも要注意！</a:t>
            </a:r>
            <a:endParaRPr lang="ja-JP" altLang="en-US"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671941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図表 8"/>
          <p:cNvGraphicFramePr/>
          <p:nvPr>
            <p:extLst>
              <p:ext uri="{D42A27DB-BD31-4B8C-83A1-F6EECF244321}">
                <p14:modId xmlns:p14="http://schemas.microsoft.com/office/powerpoint/2010/main" val="3738161345"/>
              </p:ext>
            </p:extLst>
          </p:nvPr>
        </p:nvGraphicFramePr>
        <p:xfrm>
          <a:off x="361475" y="1772816"/>
          <a:ext cx="852025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1115616" y="2780928"/>
            <a:ext cx="7605060" cy="400110"/>
          </a:xfrm>
          <a:prstGeom prst="rect">
            <a:avLst/>
          </a:prstGeom>
          <a:noFill/>
        </p:spPr>
        <p:txBody>
          <a:bodyPr wrap="square" rtlCol="0">
            <a:spAutoFit/>
          </a:bodyPr>
          <a:lstStyle/>
          <a:p>
            <a:r>
              <a:rPr kumimoji="1" lang="ja-JP" altLang="en-US" sz="2000" dirty="0" smtClean="0">
                <a:solidFill>
                  <a:srgbClr val="002060"/>
                </a:solidFill>
                <a:latin typeface="ＤＦＰ中太丸ゴシック体" panose="020F0700010101010101" pitchFamily="50" charset="-128"/>
                <a:ea typeface="ＤＦＰ中太丸ゴシック体" panose="020F0700010101010101" pitchFamily="50" charset="-128"/>
              </a:rPr>
              <a:t>冷静に判断すれば、真剣に取り扱う必要がない情報かも・・・。</a:t>
            </a:r>
            <a:endParaRPr kumimoji="1" lang="ja-JP" altLang="en-US" sz="20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5" name="テキスト ボックス 4"/>
          <p:cNvSpPr txBox="1"/>
          <p:nvPr/>
        </p:nvSpPr>
        <p:spPr>
          <a:xfrm>
            <a:off x="1115616" y="4210700"/>
            <a:ext cx="7605060" cy="707886"/>
          </a:xfrm>
          <a:prstGeom prst="rect">
            <a:avLst/>
          </a:prstGeom>
          <a:noFill/>
        </p:spPr>
        <p:txBody>
          <a:bodyPr wrap="square" rtlCol="0">
            <a:spAutoFit/>
          </a:bodyPr>
          <a:lstStyle/>
          <a:p>
            <a:r>
              <a:rPr kumimoji="1" lang="ja-JP" altLang="en-US" sz="2000" dirty="0" smtClean="0">
                <a:solidFill>
                  <a:srgbClr val="002060"/>
                </a:solidFill>
                <a:latin typeface="ＤＦＰ中太丸ゴシック体" panose="020F0700010101010101" pitchFamily="50" charset="-128"/>
                <a:ea typeface="ＤＦＰ中太丸ゴシック体" panose="020F0700010101010101" pitchFamily="50" charset="-128"/>
              </a:rPr>
              <a:t>健康被害が生じる可能性が省略されていたり、</a:t>
            </a:r>
            <a:r>
              <a:rPr kumimoji="1" lang="en-US" altLang="ja-JP" sz="2000" dirty="0" smtClean="0">
                <a:solidFill>
                  <a:srgbClr val="002060"/>
                </a:solidFill>
                <a:latin typeface="ＤＦＰ中太丸ゴシック体" panose="020F0700010101010101" pitchFamily="50" charset="-128"/>
                <a:ea typeface="ＤＦＰ中太丸ゴシック体" panose="020F0700010101010101" pitchFamily="50" charset="-128"/>
              </a:rPr>
              <a:t/>
            </a:r>
            <a:br>
              <a:rPr kumimoji="1" lang="en-US" altLang="ja-JP" sz="2000" dirty="0" smtClean="0">
                <a:solidFill>
                  <a:srgbClr val="002060"/>
                </a:solidFill>
                <a:latin typeface="ＤＦＰ中太丸ゴシック体" panose="020F0700010101010101" pitchFamily="50" charset="-128"/>
                <a:ea typeface="ＤＦＰ中太丸ゴシック体" panose="020F0700010101010101" pitchFamily="50" charset="-128"/>
              </a:rPr>
            </a:br>
            <a:r>
              <a:rPr kumimoji="1" lang="ja-JP" altLang="en-US" sz="2000" dirty="0" smtClean="0">
                <a:solidFill>
                  <a:srgbClr val="002060"/>
                </a:solidFill>
                <a:latin typeface="ＤＦＰ中太丸ゴシック体" panose="020F0700010101010101" pitchFamily="50" charset="-128"/>
                <a:ea typeface="ＤＦＰ中太丸ゴシック体" panose="020F0700010101010101" pitchFamily="50" charset="-128"/>
              </a:rPr>
              <a:t>小さく取り扱われている。反対意見は？</a:t>
            </a:r>
            <a:endParaRPr kumimoji="1" lang="ja-JP" altLang="en-US" sz="20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6" name="テキスト ボックス 5"/>
          <p:cNvSpPr txBox="1"/>
          <p:nvPr/>
        </p:nvSpPr>
        <p:spPr>
          <a:xfrm>
            <a:off x="1115616" y="5724000"/>
            <a:ext cx="7088934" cy="707886"/>
          </a:xfrm>
          <a:prstGeom prst="rect">
            <a:avLst/>
          </a:prstGeom>
          <a:noFill/>
        </p:spPr>
        <p:txBody>
          <a:bodyPr wrap="square" rtlCol="0">
            <a:spAutoFit/>
          </a:bodyPr>
          <a:lstStyle/>
          <a:p>
            <a:r>
              <a:rPr kumimoji="1" lang="ja-JP" altLang="en-US" sz="2000" dirty="0" smtClean="0">
                <a:solidFill>
                  <a:srgbClr val="002060"/>
                </a:solidFill>
                <a:latin typeface="ＤＦＰ中太丸ゴシック体" panose="020F0700010101010101" pitchFamily="50" charset="-128"/>
                <a:ea typeface="ＤＦＰ中太丸ゴシック体" panose="020F0700010101010101" pitchFamily="50" charset="-128"/>
              </a:rPr>
              <a:t>情報の発信は利益を上げるだけでなく、考えを広めるために発信されることもある。</a:t>
            </a:r>
            <a:endParaRPr kumimoji="1" lang="ja-JP" altLang="en-US" sz="20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10" name="正方形/長方形 9"/>
          <p:cNvSpPr/>
          <p:nvPr/>
        </p:nvSpPr>
        <p:spPr>
          <a:xfrm>
            <a:off x="0" y="1276810"/>
            <a:ext cx="9161144"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インターネット、ネットショップ、</a:t>
            </a:r>
            <a:r>
              <a:rPr lang="en-US" altLang="ja-JP"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SNS</a:t>
            </a:r>
            <a:endPar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2" name="タイトル 1"/>
          <p:cNvSpPr txBox="1">
            <a:spLocks/>
          </p:cNvSpPr>
          <p:nvPr/>
        </p:nvSpPr>
        <p:spPr>
          <a:xfrm>
            <a:off x="5079"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メディアリテラシー</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13" name="図 12"/>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60232" y="3715084"/>
            <a:ext cx="2234161" cy="2031056"/>
          </a:xfrm>
          <a:prstGeom prst="rect">
            <a:avLst/>
          </a:prstGeom>
        </p:spPr>
      </p:pic>
    </p:spTree>
    <p:extLst>
      <p:ext uri="{BB962C8B-B14F-4D97-AF65-F5344CB8AC3E}">
        <p14:creationId xmlns:p14="http://schemas.microsoft.com/office/powerpoint/2010/main" val="785603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29190" y="1235849"/>
            <a:ext cx="9161857" cy="155679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000" dirty="0" smtClean="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　</a:t>
            </a:r>
            <a:r>
              <a:rPr lang="ja-JP" altLang="en-US" sz="40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持たない</a:t>
            </a:r>
            <a:r>
              <a:rPr lang="ja-JP" altLang="en-US" sz="4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、もらわない</a:t>
            </a:r>
            <a:r>
              <a:rPr lang="ja-JP" altLang="en-US" sz="40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a:t>
            </a:r>
            <a:endParaRPr lang="en-US" altLang="ja-JP" sz="40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a:p>
            <a:r>
              <a:rPr lang="ja-JP" altLang="en-US" sz="40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買わない</a:t>
            </a:r>
            <a:r>
              <a:rPr lang="ja-JP" altLang="en-US" sz="4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、使わない</a:t>
            </a:r>
            <a:r>
              <a:rPr lang="ja-JP" altLang="en-US" sz="4000" dirty="0" smtClean="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a:t>
            </a:r>
            <a:endParaRPr lang="ja-JP" altLang="en-US" sz="40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endParaRPr lang="en-US" altLang="ja-JP" sz="4000" dirty="0" smtClean="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2564904"/>
            <a:ext cx="2881873" cy="407645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441" y="2567849"/>
            <a:ext cx="4869694" cy="2736304"/>
          </a:xfrm>
          <a:prstGeom prst="rect">
            <a:avLst/>
          </a:prstGeom>
        </p:spPr>
      </p:pic>
      <p:sp>
        <p:nvSpPr>
          <p:cNvPr id="11" name="テキスト ボックス 10"/>
          <p:cNvSpPr txBox="1"/>
          <p:nvPr/>
        </p:nvSpPr>
        <p:spPr>
          <a:xfrm>
            <a:off x="3565441" y="5304153"/>
            <a:ext cx="4869694" cy="1332000"/>
          </a:xfrm>
          <a:prstGeom prst="rect">
            <a:avLst/>
          </a:prstGeom>
          <a:solidFill>
            <a:schemeClr val="bg1"/>
          </a:solidFill>
          <a:ln w="12700">
            <a:noFill/>
          </a:ln>
        </p:spPr>
        <p:txBody>
          <a:bodyPr wrap="square" rtlCol="0">
            <a:spAutoFit/>
          </a:bodyPr>
          <a:lstStyle/>
          <a:p>
            <a:pPr algn="ctr"/>
            <a:r>
              <a:rPr kumimoji="1" lang="ja-JP" altLang="en-US" sz="16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「一度だけなら」や「危なくないから」はウソ！</a:t>
            </a:r>
            <a:endParaRPr kumimoji="1" lang="en-US" altLang="ja-JP" sz="16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pPr algn="ctr"/>
            <a:r>
              <a:rPr kumimoji="1" lang="ja-JP" altLang="en-US" sz="16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使用者の死亡事例が急増しています。</a:t>
            </a:r>
            <a:endParaRPr kumimoji="1" lang="en-US" altLang="ja-JP" sz="16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pPr algn="ctr"/>
            <a:endParaRPr kumimoji="1" lang="en-US" altLang="ja-JP" sz="16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pPr algn="r"/>
            <a:r>
              <a:rPr kumimoji="1"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－政府広報オンライン　「薬物対策」より－</a:t>
            </a:r>
            <a:endParaRPr kumimoji="1" lang="en-US" altLang="ja-JP" sz="1200" dirty="0" smtClean="0">
              <a:solidFill>
                <a:srgbClr val="002060"/>
              </a:solidFill>
              <a:latin typeface="ＤＦＰ中太丸ゴシック体" panose="020F0700010101010101" pitchFamily="50" charset="-128"/>
              <a:ea typeface="ＤＦＰ中太丸ゴシック体" panose="020F0700010101010101" pitchFamily="50" charset="-128"/>
            </a:endParaRPr>
          </a:p>
          <a:p>
            <a:r>
              <a:rPr lang="en-US" altLang="ja-JP" sz="1200" dirty="0"/>
              <a:t>http://</a:t>
            </a:r>
            <a:r>
              <a:rPr lang="en-US" altLang="ja-JP" sz="1200" dirty="0" smtClean="0"/>
              <a:t>www.govonline.go.jp/tokusyu/drug/seifukoho/index.html</a:t>
            </a:r>
            <a:endParaRPr kumimoji="1" lang="ja-JP" altLang="en-US" sz="1200" dirty="0"/>
          </a:p>
        </p:txBody>
      </p:sp>
      <p:sp>
        <p:nvSpPr>
          <p:cNvPr id="6" name="タイトル 1"/>
          <p:cNvSpPr txBox="1">
            <a:spLocks/>
          </p:cNvSpPr>
          <p:nvPr/>
        </p:nvSpPr>
        <p:spPr>
          <a:xfrm>
            <a:off x="0"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危険ドラッグはゼッタイに</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8" name="図 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7758" y="3109254"/>
            <a:ext cx="1076143" cy="1878286"/>
          </a:xfrm>
          <a:prstGeom prst="rect">
            <a:avLst/>
          </a:prstGeom>
        </p:spPr>
      </p:pic>
    </p:spTree>
    <p:extLst>
      <p:ext uri="{BB962C8B-B14F-4D97-AF65-F5344CB8AC3E}">
        <p14:creationId xmlns:p14="http://schemas.microsoft.com/office/powerpoint/2010/main" val="3314852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9434" y="3436632"/>
            <a:ext cx="1636068" cy="1939499"/>
          </a:xfrm>
          <a:prstGeom prst="rect">
            <a:avLst/>
          </a:prstGeom>
        </p:spPr>
      </p:pic>
      <p:sp>
        <p:nvSpPr>
          <p:cNvPr id="2" name="タイトル 1"/>
          <p:cNvSpPr>
            <a:spLocks noGrp="1"/>
          </p:cNvSpPr>
          <p:nvPr>
            <p:ph type="ctrTitle"/>
          </p:nvPr>
        </p:nvSpPr>
        <p:spPr>
          <a:xfrm>
            <a:off x="16540" y="2138487"/>
            <a:ext cx="9161857" cy="1470025"/>
          </a:xfrm>
          <a:effectLst>
            <a:outerShdw blurRad="50800" dist="38100" dir="5400000" algn="t" rotWithShape="0">
              <a:prstClr val="black">
                <a:alpha val="40000"/>
              </a:prstClr>
            </a:outerShdw>
          </a:effectLst>
        </p:spPr>
        <p:txBody>
          <a:bodyPr>
            <a:normAutofit/>
          </a:bodyPr>
          <a:lstStyle/>
          <a:p>
            <a:r>
              <a:rPr kumimoji="1" lang="ja-JP" altLang="en-US" sz="8000" dirty="0" smtClean="0">
                <a:solidFill>
                  <a:srgbClr val="C00000"/>
                </a:solidFill>
                <a:effectLst>
                  <a:outerShdw blurRad="38100" dist="38100" dir="2700000" algn="tl">
                    <a:srgbClr val="000000">
                      <a:alpha val="43137"/>
                    </a:srgbClr>
                  </a:outerShdw>
                </a:effectLst>
                <a:latin typeface="ＤＦＧ極太丸ゴシック体" panose="020F0A00010101010101" pitchFamily="50" charset="-128"/>
                <a:ea typeface="ＤＦＧ極太丸ゴシック体" panose="020F0A00010101010101" pitchFamily="50" charset="-128"/>
              </a:rPr>
              <a:t>危険ドラッグ</a:t>
            </a:r>
            <a:endParaRPr kumimoji="1" lang="ja-JP" altLang="en-US" sz="8000" dirty="0">
              <a:solidFill>
                <a:srgbClr val="C00000"/>
              </a:solidFill>
              <a:effectLst>
                <a:outerShdw blurRad="38100" dist="38100" dir="2700000" algn="tl">
                  <a:srgbClr val="000000">
                    <a:alpha val="43137"/>
                  </a:srgbClr>
                </a:outerShdw>
              </a:effectLst>
              <a:latin typeface="ＤＦＧ極太丸ゴシック体" panose="020F0A00010101010101" pitchFamily="50" charset="-128"/>
              <a:ea typeface="ＤＦＧ極太丸ゴシック体" panose="020F0A00010101010101" pitchFamily="50" charset="-128"/>
            </a:endParaRPr>
          </a:p>
        </p:txBody>
      </p:sp>
      <p:grpSp>
        <p:nvGrpSpPr>
          <p:cNvPr id="12" name="グループ化 11"/>
          <p:cNvGrpSpPr/>
          <p:nvPr/>
        </p:nvGrpSpPr>
        <p:grpSpPr>
          <a:xfrm>
            <a:off x="2893281" y="1182221"/>
            <a:ext cx="3858495" cy="1465907"/>
            <a:chOff x="2893281" y="1182221"/>
            <a:chExt cx="3858495" cy="1465907"/>
          </a:xfrm>
          <a:effectLst>
            <a:outerShdw blurRad="50800" dist="38100" dir="16200000" rotWithShape="0">
              <a:prstClr val="black">
                <a:alpha val="40000"/>
              </a:prstClr>
            </a:outerShdw>
          </a:effectLst>
        </p:grpSpPr>
        <p:sp>
          <p:nvSpPr>
            <p:cNvPr id="4" name="テキスト ボックス 3"/>
            <p:cNvSpPr txBox="1"/>
            <p:nvPr/>
          </p:nvSpPr>
          <p:spPr>
            <a:xfrm rot="20238664">
              <a:off x="2893281" y="1336358"/>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Ｓ</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5" name="テキスト ボックス 4"/>
            <p:cNvSpPr txBox="1"/>
            <p:nvPr/>
          </p:nvSpPr>
          <p:spPr>
            <a:xfrm rot="21124124">
              <a:off x="3595769" y="1196217"/>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Ｔ</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6" name="テキスト ボックス 5"/>
            <p:cNvSpPr txBox="1"/>
            <p:nvPr/>
          </p:nvSpPr>
          <p:spPr>
            <a:xfrm rot="2023939">
              <a:off x="5815672" y="1632465"/>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7" name="テキスト ボックス 6"/>
            <p:cNvSpPr txBox="1"/>
            <p:nvPr/>
          </p:nvSpPr>
          <p:spPr>
            <a:xfrm rot="886979">
              <a:off x="5118132" y="1297734"/>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Ｐ</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sp>
          <p:nvSpPr>
            <p:cNvPr id="8" name="テキスト ボックス 7"/>
            <p:cNvSpPr txBox="1"/>
            <p:nvPr/>
          </p:nvSpPr>
          <p:spPr>
            <a:xfrm>
              <a:off x="4300507" y="1182221"/>
              <a:ext cx="936104"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6000" dirty="0" smtClean="0">
                  <a:solidFill>
                    <a:srgbClr val="C00000"/>
                  </a:solidFill>
                  <a:latin typeface="ＤＦＧ極太丸ゴシック体" panose="020F0A00010101010101" pitchFamily="50" charset="-128"/>
                  <a:ea typeface="ＤＦＧ極太丸ゴシック体" panose="020F0A00010101010101" pitchFamily="50" charset="-128"/>
                </a:rPr>
                <a:t>Ｏ</a:t>
              </a:r>
              <a:endParaRPr kumimoji="1" lang="ja-JP" altLang="en-US" sz="6000" dirty="0">
                <a:solidFill>
                  <a:srgbClr val="C00000"/>
                </a:solidFill>
                <a:latin typeface="ＤＦＧ極太丸ゴシック体" panose="020F0A00010101010101" pitchFamily="50" charset="-128"/>
                <a:ea typeface="ＤＦＧ極太丸ゴシック体" panose="020F0A00010101010101" pitchFamily="50" charset="-128"/>
              </a:endParaRPr>
            </a:p>
          </p:txBody>
        </p:sp>
      </p:grpSp>
      <p:sp>
        <p:nvSpPr>
          <p:cNvPr id="13" name="Rectangle 2"/>
          <p:cNvSpPr txBox="1">
            <a:spLocks/>
          </p:cNvSpPr>
          <p:nvPr/>
        </p:nvSpPr>
        <p:spPr bwMode="auto">
          <a:xfrm>
            <a:off x="34397" y="5445224"/>
            <a:ext cx="9144000" cy="10407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Tx/>
              <a:buNone/>
              <a:defRPr sz="2585">
                <a:solidFill>
                  <a:schemeClr val="tx1"/>
                </a:solidFill>
                <a:latin typeface="+mn-lt"/>
                <a:ea typeface="+mn-ea"/>
                <a:cs typeface="+mn-cs"/>
              </a:defRPr>
            </a:lvl1pPr>
            <a:lvl2pPr marL="685817" indent="-263776" algn="l" rtl="0" fontAlgn="base">
              <a:spcBef>
                <a:spcPct val="20000"/>
              </a:spcBef>
              <a:spcAft>
                <a:spcPct val="0"/>
              </a:spcAft>
              <a:buChar char="–"/>
              <a:defRPr sz="2215">
                <a:solidFill>
                  <a:schemeClr val="tx1"/>
                </a:solidFill>
                <a:latin typeface="+mn-lt"/>
              </a:defRPr>
            </a:lvl2pPr>
            <a:lvl3pPr marL="1055103" indent="-211021" algn="l" rtl="0" fontAlgn="base">
              <a:spcBef>
                <a:spcPct val="20000"/>
              </a:spcBef>
              <a:spcAft>
                <a:spcPct val="0"/>
              </a:spcAft>
              <a:buChar char="•"/>
              <a:defRPr sz="1846">
                <a:solidFill>
                  <a:schemeClr val="tx1"/>
                </a:solidFill>
                <a:latin typeface="+mn-lt"/>
              </a:defRPr>
            </a:lvl3pPr>
            <a:lvl4pPr marL="1477145" indent="-211021" algn="l" rtl="0" fontAlgn="base">
              <a:spcBef>
                <a:spcPct val="20000"/>
              </a:spcBef>
              <a:spcAft>
                <a:spcPct val="0"/>
              </a:spcAft>
              <a:buChar char="–"/>
              <a:defRPr>
                <a:solidFill>
                  <a:schemeClr val="tx1"/>
                </a:solidFill>
                <a:latin typeface="+mn-lt"/>
              </a:defRPr>
            </a:lvl4pPr>
            <a:lvl5pPr marL="1899186" indent="-211021" algn="l" rtl="0" fontAlgn="base">
              <a:spcBef>
                <a:spcPct val="20000"/>
              </a:spcBef>
              <a:spcAft>
                <a:spcPct val="0"/>
              </a:spcAft>
              <a:buChar char="»"/>
              <a:defRPr sz="1477">
                <a:solidFill>
                  <a:schemeClr val="tx1"/>
                </a:solidFill>
                <a:latin typeface="+mn-lt"/>
              </a:defRPr>
            </a:lvl5pPr>
            <a:lvl6pPr marL="2321227" indent="-211021" algn="l" rtl="0" fontAlgn="base">
              <a:spcBef>
                <a:spcPct val="20000"/>
              </a:spcBef>
              <a:spcAft>
                <a:spcPct val="0"/>
              </a:spcAft>
              <a:buChar char="»"/>
              <a:defRPr sz="1477">
                <a:solidFill>
                  <a:schemeClr val="tx1"/>
                </a:solidFill>
                <a:latin typeface="+mn-lt"/>
              </a:defRPr>
            </a:lvl6pPr>
            <a:lvl7pPr marL="2743269" indent="-211021" algn="l" rtl="0" fontAlgn="base">
              <a:spcBef>
                <a:spcPct val="20000"/>
              </a:spcBef>
              <a:spcAft>
                <a:spcPct val="0"/>
              </a:spcAft>
              <a:buChar char="»"/>
              <a:defRPr sz="1477">
                <a:solidFill>
                  <a:schemeClr val="tx1"/>
                </a:solidFill>
                <a:latin typeface="+mn-lt"/>
              </a:defRPr>
            </a:lvl7pPr>
            <a:lvl8pPr marL="3165310" indent="-211021" algn="l" rtl="0" fontAlgn="base">
              <a:spcBef>
                <a:spcPct val="20000"/>
              </a:spcBef>
              <a:spcAft>
                <a:spcPct val="0"/>
              </a:spcAft>
              <a:buChar char="»"/>
              <a:defRPr sz="1477">
                <a:solidFill>
                  <a:schemeClr val="tx1"/>
                </a:solidFill>
                <a:latin typeface="+mn-lt"/>
              </a:defRPr>
            </a:lvl8pPr>
            <a:lvl9pPr marL="3587351" indent="-211021" algn="l" rtl="0" fontAlgn="base">
              <a:spcBef>
                <a:spcPct val="20000"/>
              </a:spcBef>
              <a:spcAft>
                <a:spcPct val="0"/>
              </a:spcAft>
              <a:buChar char="»"/>
              <a:defRPr sz="1477">
                <a:solidFill>
                  <a:schemeClr val="tx1"/>
                </a:solidFill>
                <a:latin typeface="+mn-lt"/>
              </a:defRPr>
            </a:lvl9pPr>
          </a:lstStyle>
          <a:p>
            <a:pPr fontAlgn="auto">
              <a:spcBef>
                <a:spcPts val="0"/>
              </a:spcBef>
              <a:spcAft>
                <a:spcPts val="0"/>
              </a:spcAft>
              <a:defRPr/>
            </a:pPr>
            <a:r>
              <a:rPr kumimoji="0" lang="ja-JP" altLang="en-US" sz="1800" kern="0" dirty="0" smtClean="0">
                <a:solidFill>
                  <a:srgbClr val="002060"/>
                </a:solidFill>
                <a:latin typeface="ＤＦＰ中太丸ゴシック体" panose="020F0700010101010101" pitchFamily="50" charset="-128"/>
                <a:ea typeface="ＤＦＰ中太丸ゴシック体" panose="020F0700010101010101" pitchFamily="50" charset="-128"/>
              </a:rPr>
              <a:t> 一 般 社 団 法 人</a:t>
            </a:r>
            <a:r>
              <a:rPr kumimoji="0" lang="en-US" altLang="ja-JP" sz="1600" kern="0" dirty="0" smtClean="0">
                <a:solidFill>
                  <a:srgbClr val="002060"/>
                </a:solidFill>
                <a:latin typeface="ＤＦＰ中太丸ゴシック体" panose="020F0700010101010101" pitchFamily="50" charset="-128"/>
                <a:ea typeface="ＤＦＰ中太丸ゴシック体" panose="020F0700010101010101" pitchFamily="50" charset="-128"/>
              </a:rPr>
              <a:t/>
            </a:r>
            <a:br>
              <a:rPr kumimoji="0" lang="en-US" altLang="ja-JP" sz="1600" kern="0" dirty="0" smtClean="0">
                <a:solidFill>
                  <a:srgbClr val="002060"/>
                </a:solidFill>
                <a:latin typeface="ＤＦＰ中太丸ゴシック体" panose="020F0700010101010101" pitchFamily="50" charset="-128"/>
                <a:ea typeface="ＤＦＰ中太丸ゴシック体" panose="020F0700010101010101" pitchFamily="50" charset="-128"/>
              </a:rPr>
            </a:br>
            <a:r>
              <a:rPr kumimoji="0" lang="ja-JP" altLang="en-US" sz="2800" kern="0" dirty="0" smtClean="0">
                <a:solidFill>
                  <a:srgbClr val="002060"/>
                </a:solidFill>
                <a:latin typeface="ＤＦＰ中太丸ゴシック体" panose="020F0700010101010101" pitchFamily="50" charset="-128"/>
                <a:ea typeface="ＤＦＰ中太丸ゴシック体" panose="020F0700010101010101" pitchFamily="50" charset="-128"/>
              </a:rPr>
              <a:t>愛 知 県 学 校 薬 剤 師 会 </a:t>
            </a:r>
            <a:endParaRPr kumimoji="0" lang="en-US" altLang="ja-JP" sz="1800" kern="0" dirty="0" smtClean="0">
              <a:solidFill>
                <a:srgbClr val="002060"/>
              </a:solidFill>
              <a:latin typeface="ＤＦＰ中太丸ゴシック体" panose="020F0700010101010101" pitchFamily="50" charset="-128"/>
              <a:ea typeface="ＤＦＰ中太丸ゴシック体" panose="020F0700010101010101" pitchFamily="50" charset="-128"/>
            </a:endParaRPr>
          </a:p>
        </p:txBody>
      </p:sp>
    </p:spTree>
    <p:extLst>
      <p:ext uri="{BB962C8B-B14F-4D97-AF65-F5344CB8AC3E}">
        <p14:creationId xmlns:p14="http://schemas.microsoft.com/office/powerpoint/2010/main" val="3085659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340768"/>
            <a:ext cx="9144000" cy="584775"/>
          </a:xfrm>
          <a:prstGeom prst="rect">
            <a:avLst/>
          </a:prstGeom>
        </p:spPr>
        <p:txBody>
          <a:bodyPr wrap="square">
            <a:spAutoFit/>
          </a:bodyPr>
          <a:lstStyle/>
          <a:p>
            <a:pPr algn="ct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その効果で分けると</a:t>
            </a:r>
            <a:endPar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graphicFrame>
        <p:nvGraphicFramePr>
          <p:cNvPr id="10" name="図表 9"/>
          <p:cNvGraphicFramePr/>
          <p:nvPr>
            <p:extLst>
              <p:ext uri="{D42A27DB-BD31-4B8C-83A1-F6EECF244321}">
                <p14:modId xmlns:p14="http://schemas.microsoft.com/office/powerpoint/2010/main" val="3790680267"/>
              </p:ext>
            </p:extLst>
          </p:nvPr>
        </p:nvGraphicFramePr>
        <p:xfrm>
          <a:off x="683568" y="2132856"/>
          <a:ext cx="784887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p:cNvSpPr txBox="1"/>
          <p:nvPr/>
        </p:nvSpPr>
        <p:spPr>
          <a:xfrm>
            <a:off x="1619672" y="2412854"/>
            <a:ext cx="2448272" cy="1077218"/>
          </a:xfrm>
          <a:prstGeom prst="rect">
            <a:avLst/>
          </a:prstGeom>
          <a:noFill/>
        </p:spPr>
        <p:txBody>
          <a:bodyPr wrap="square" rtlCol="0">
            <a:spAutoFit/>
          </a:bodyPr>
          <a:lstStyle/>
          <a:p>
            <a:pPr algn="ctr"/>
            <a:r>
              <a:rPr kumimoji="1" lang="ja-JP" altLang="en-US" sz="3200" dirty="0" smtClean="0">
                <a:solidFill>
                  <a:schemeClr val="bg1"/>
                </a:solidFill>
                <a:latin typeface="ＤＦＰ太丸ゴシック体" panose="020F0800010101010101" pitchFamily="50" charset="-128"/>
                <a:ea typeface="ＤＦＰ太丸ゴシック体" panose="020F0800010101010101" pitchFamily="50" charset="-128"/>
              </a:rPr>
              <a:t>アッパー系</a:t>
            </a:r>
            <a:endParaRPr kumimoji="1" lang="en-US" altLang="ja-JP" sz="3200" dirty="0" smtClean="0">
              <a:solidFill>
                <a:schemeClr val="bg1"/>
              </a:solidFill>
              <a:latin typeface="ＤＦＰ太丸ゴシック体" panose="020F0800010101010101" pitchFamily="50" charset="-128"/>
              <a:ea typeface="ＤＦＰ太丸ゴシック体" panose="020F0800010101010101" pitchFamily="50" charset="-128"/>
            </a:endParaRPr>
          </a:p>
          <a:p>
            <a:pPr algn="ctr"/>
            <a:r>
              <a:rPr kumimoji="1" lang="ja-JP" altLang="en-US" sz="3200" dirty="0" smtClean="0">
                <a:solidFill>
                  <a:schemeClr val="bg1"/>
                </a:solidFill>
                <a:latin typeface="ＤＦＰ太丸ゴシック体" panose="020F0800010101010101" pitchFamily="50" charset="-128"/>
                <a:ea typeface="ＤＦＰ太丸ゴシック体" panose="020F0800010101010101" pitchFamily="50" charset="-128"/>
              </a:rPr>
              <a:t>（興 奮）</a:t>
            </a:r>
            <a:endPar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endParaRPr>
          </a:p>
        </p:txBody>
      </p:sp>
      <p:sp>
        <p:nvSpPr>
          <p:cNvPr id="12" name="テキスト ボックス 11"/>
          <p:cNvSpPr txBox="1"/>
          <p:nvPr/>
        </p:nvSpPr>
        <p:spPr>
          <a:xfrm>
            <a:off x="4932040" y="2412854"/>
            <a:ext cx="2448272" cy="1077218"/>
          </a:xfrm>
          <a:prstGeom prst="rect">
            <a:avLst/>
          </a:prstGeom>
          <a:noFill/>
        </p:spPr>
        <p:txBody>
          <a:bodyPr wrap="square" rtlCol="0">
            <a:spAutoFit/>
          </a:bodyPr>
          <a:lstStyle/>
          <a:p>
            <a:pPr algn="ctr"/>
            <a:r>
              <a:rPr kumimoji="1" lang="ja-JP" altLang="en-US" sz="3200" dirty="0" smtClean="0">
                <a:solidFill>
                  <a:schemeClr val="bg1"/>
                </a:solidFill>
                <a:latin typeface="ＤＦＰ太丸ゴシック体" panose="020F0800010101010101" pitchFamily="50" charset="-128"/>
                <a:ea typeface="ＤＦＰ太丸ゴシック体" panose="020F0800010101010101" pitchFamily="50" charset="-128"/>
              </a:rPr>
              <a:t>ダウナー系</a:t>
            </a:r>
            <a:endParaRPr kumimoji="1" lang="en-US" altLang="ja-JP" sz="3200" dirty="0" smtClean="0">
              <a:solidFill>
                <a:schemeClr val="bg1"/>
              </a:solidFill>
              <a:latin typeface="ＤＦＰ太丸ゴシック体" panose="020F0800010101010101" pitchFamily="50" charset="-128"/>
              <a:ea typeface="ＤＦＰ太丸ゴシック体" panose="020F0800010101010101" pitchFamily="50" charset="-128"/>
            </a:endParaRPr>
          </a:p>
          <a:p>
            <a:pPr algn="ctr"/>
            <a:r>
              <a:rPr kumimoji="1" lang="ja-JP" altLang="en-US" sz="3200" dirty="0" smtClean="0">
                <a:solidFill>
                  <a:schemeClr val="bg1"/>
                </a:solidFill>
                <a:latin typeface="ＤＦＰ太丸ゴシック体" panose="020F0800010101010101" pitchFamily="50" charset="-128"/>
                <a:ea typeface="ＤＦＰ太丸ゴシック体" panose="020F0800010101010101" pitchFamily="50" charset="-128"/>
              </a:rPr>
              <a:t>（抑 制）</a:t>
            </a:r>
            <a:endPar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endParaRPr>
          </a:p>
        </p:txBody>
      </p:sp>
      <p:sp>
        <p:nvSpPr>
          <p:cNvPr id="13" name="テキスト ボックス 12"/>
          <p:cNvSpPr txBox="1"/>
          <p:nvPr/>
        </p:nvSpPr>
        <p:spPr>
          <a:xfrm>
            <a:off x="2672716" y="4717124"/>
            <a:ext cx="3816424" cy="1077218"/>
          </a:xfrm>
          <a:prstGeom prst="rect">
            <a:avLst/>
          </a:prstGeom>
          <a:noFill/>
        </p:spPr>
        <p:txBody>
          <a:bodyPr wrap="square" rtlCol="0">
            <a:spAutoFit/>
          </a:bodyPr>
          <a:lstStyle/>
          <a:p>
            <a:pPr algn="ctr"/>
            <a:r>
              <a:rPr kumimoji="1" lang="ja-JP" altLang="en-US" sz="3200" dirty="0" smtClean="0">
                <a:solidFill>
                  <a:schemeClr val="bg1"/>
                </a:solidFill>
                <a:latin typeface="ＤＦＰ太丸ゴシック体" panose="020F0800010101010101" pitchFamily="50" charset="-128"/>
                <a:ea typeface="ＤＦＰ太丸ゴシック体" panose="020F0800010101010101" pitchFamily="50" charset="-128"/>
              </a:rPr>
              <a:t>サイケデリック系</a:t>
            </a:r>
            <a:endParaRPr kumimoji="1" lang="en-US" altLang="ja-JP" sz="3200" dirty="0" smtClean="0">
              <a:solidFill>
                <a:schemeClr val="bg1"/>
              </a:solidFill>
              <a:latin typeface="ＤＦＰ太丸ゴシック体" panose="020F0800010101010101" pitchFamily="50" charset="-128"/>
              <a:ea typeface="ＤＦＰ太丸ゴシック体" panose="020F0800010101010101" pitchFamily="50" charset="-128"/>
            </a:endParaRPr>
          </a:p>
          <a:p>
            <a:pPr algn="ctr"/>
            <a:r>
              <a:rPr kumimoji="1" lang="ja-JP" altLang="en-US" sz="3200" dirty="0" smtClean="0">
                <a:solidFill>
                  <a:schemeClr val="bg1"/>
                </a:solidFill>
                <a:latin typeface="ＤＦＰ太丸ゴシック体" panose="020F0800010101010101" pitchFamily="50" charset="-128"/>
                <a:ea typeface="ＤＦＰ太丸ゴシック体" panose="020F0800010101010101" pitchFamily="50" charset="-128"/>
              </a:rPr>
              <a:t>（幻 覚）</a:t>
            </a:r>
            <a:endPar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endParaRPr>
          </a:p>
        </p:txBody>
      </p:sp>
      <p:sp>
        <p:nvSpPr>
          <p:cNvPr id="14" name="テキスト ボックス 13"/>
          <p:cNvSpPr txBox="1"/>
          <p:nvPr/>
        </p:nvSpPr>
        <p:spPr>
          <a:xfrm>
            <a:off x="1469387" y="3420415"/>
            <a:ext cx="2448272" cy="707886"/>
          </a:xfrm>
          <a:prstGeom prst="rect">
            <a:avLst/>
          </a:prstGeom>
          <a:noFill/>
        </p:spPr>
        <p:txBody>
          <a:bodyPr wrap="square" rtlCol="0">
            <a:spAutoFit/>
          </a:bodyPr>
          <a:lstStyle/>
          <a:p>
            <a:pPr algn="ctr"/>
            <a:r>
              <a:rPr kumimoji="1" lang="ja-JP" altLang="en-US" sz="2000" dirty="0" smtClean="0">
                <a:latin typeface="ＤＦＰ中太丸ゴシック体" panose="020F0700010101010101" pitchFamily="50" charset="-128"/>
                <a:ea typeface="ＤＦＰ中太丸ゴシック体" panose="020F0700010101010101" pitchFamily="50" charset="-128"/>
              </a:rPr>
              <a:t>覚醒剤、コカイン、</a:t>
            </a:r>
            <a:endParaRPr kumimoji="1" lang="en-US" altLang="ja-JP" sz="2000" dirty="0" smtClean="0">
              <a:latin typeface="ＤＦＰ中太丸ゴシック体" panose="020F0700010101010101" pitchFamily="50" charset="-128"/>
              <a:ea typeface="ＤＦＰ中太丸ゴシック体" panose="020F0700010101010101" pitchFamily="50" charset="-128"/>
            </a:endParaRPr>
          </a:p>
          <a:p>
            <a:pPr algn="ctr"/>
            <a:r>
              <a:rPr kumimoji="1" lang="ja-JP" altLang="en-US" sz="2000" dirty="0" smtClean="0">
                <a:latin typeface="ＤＦＰ中太丸ゴシック体" panose="020F0700010101010101" pitchFamily="50" charset="-128"/>
                <a:ea typeface="ＤＦＰ中太丸ゴシック体" panose="020F0700010101010101" pitchFamily="50" charset="-128"/>
              </a:rPr>
              <a:t>カフェイン</a:t>
            </a:r>
            <a:endParaRPr kumimoji="1" lang="ja-JP" altLang="en-US" sz="2000" dirty="0">
              <a:latin typeface="ＤＦＰ中太丸ゴシック体" panose="020F0700010101010101" pitchFamily="50" charset="-128"/>
              <a:ea typeface="ＤＦＰ中太丸ゴシック体" panose="020F0700010101010101" pitchFamily="50" charset="-128"/>
            </a:endParaRPr>
          </a:p>
        </p:txBody>
      </p:sp>
      <p:sp>
        <p:nvSpPr>
          <p:cNvPr id="15" name="正方形/長方形 14"/>
          <p:cNvSpPr/>
          <p:nvPr/>
        </p:nvSpPr>
        <p:spPr>
          <a:xfrm>
            <a:off x="4765090" y="3422381"/>
            <a:ext cx="3518912" cy="707886"/>
          </a:xfrm>
          <a:prstGeom prst="rect">
            <a:avLst/>
          </a:prstGeom>
        </p:spPr>
        <p:txBody>
          <a:bodyPr wrap="none">
            <a:spAutoFit/>
          </a:bodyPr>
          <a:lstStyle/>
          <a:p>
            <a:r>
              <a:rPr lang="ja-JP" altLang="en-US" sz="2000" dirty="0">
                <a:latin typeface="ＤＦＰ中太丸ゴシック体" panose="020F0700010101010101" pitchFamily="50" charset="-128"/>
                <a:ea typeface="ＤＦＰ中太丸ゴシック体" panose="020F0700010101010101" pitchFamily="50" charset="-128"/>
              </a:rPr>
              <a:t>アヘン、</a:t>
            </a:r>
            <a:r>
              <a:rPr lang="ja-JP" altLang="en-US" sz="2000" dirty="0" smtClean="0">
                <a:latin typeface="ＤＦＰ中太丸ゴシック体" panose="020F0700010101010101" pitchFamily="50" charset="-128"/>
                <a:ea typeface="ＤＦＰ中太丸ゴシック体" panose="020F0700010101010101" pitchFamily="50" charset="-128"/>
              </a:rPr>
              <a:t>ヘロイン、大麻、</a:t>
            </a:r>
            <a:endParaRPr lang="en-US" altLang="ja-JP" sz="2000" dirty="0" smtClean="0">
              <a:latin typeface="ＤＦＰ中太丸ゴシック体" panose="020F0700010101010101" pitchFamily="50" charset="-128"/>
              <a:ea typeface="ＤＦＰ中太丸ゴシック体" panose="020F0700010101010101" pitchFamily="50" charset="-128"/>
            </a:endParaRPr>
          </a:p>
          <a:p>
            <a:r>
              <a:rPr lang="ja-JP" altLang="en-US" sz="2000" dirty="0" smtClean="0">
                <a:latin typeface="ＤＦＰ中太丸ゴシック体" panose="020F0700010101010101" pitchFamily="50" charset="-128"/>
                <a:ea typeface="ＤＦＰ中太丸ゴシック体" panose="020F0700010101010101" pitchFamily="50" charset="-128"/>
              </a:rPr>
              <a:t>シンナー、睡眠薬、抗不安薬</a:t>
            </a:r>
            <a:endParaRPr lang="ja-JP" altLang="en-US" sz="2000" dirty="0">
              <a:latin typeface="ＤＦＰ中太丸ゴシック体" panose="020F0700010101010101" pitchFamily="50" charset="-128"/>
              <a:ea typeface="ＤＦＰ中太丸ゴシック体" panose="020F0700010101010101" pitchFamily="50" charset="-128"/>
            </a:endParaRPr>
          </a:p>
        </p:txBody>
      </p:sp>
      <p:sp>
        <p:nvSpPr>
          <p:cNvPr id="16" name="正方形/長方形 15"/>
          <p:cNvSpPr/>
          <p:nvPr/>
        </p:nvSpPr>
        <p:spPr>
          <a:xfrm>
            <a:off x="2267744" y="5671666"/>
            <a:ext cx="4499950" cy="400110"/>
          </a:xfrm>
          <a:prstGeom prst="rect">
            <a:avLst/>
          </a:prstGeom>
        </p:spPr>
        <p:txBody>
          <a:bodyPr wrap="none">
            <a:spAutoFit/>
          </a:bodyPr>
          <a:lstStyle/>
          <a:p>
            <a:r>
              <a:rPr lang="ja-JP" altLang="en-US" sz="2000" dirty="0">
                <a:latin typeface="ＤＦＰ中太丸ゴシック体" panose="020F0700010101010101" pitchFamily="50" charset="-128"/>
                <a:ea typeface="ＤＦＰ中太丸ゴシック体" panose="020F0700010101010101" pitchFamily="50" charset="-128"/>
              </a:rPr>
              <a:t>大麻、</a:t>
            </a:r>
            <a:r>
              <a:rPr lang="en-US" altLang="ja-JP" sz="2000" dirty="0" smtClean="0">
                <a:latin typeface="ＤＦＰ中太丸ゴシック体" panose="020F0700010101010101" pitchFamily="50" charset="-128"/>
                <a:ea typeface="ＤＦＰ中太丸ゴシック体" panose="020F0700010101010101" pitchFamily="50" charset="-128"/>
              </a:rPr>
              <a:t>LSD</a:t>
            </a:r>
            <a:r>
              <a:rPr lang="ja-JP" altLang="en-US" sz="2000" dirty="0" err="1" smtClean="0">
                <a:latin typeface="ＤＦＰ中太丸ゴシック体" panose="020F0700010101010101" pitchFamily="50" charset="-128"/>
                <a:ea typeface="ＤＦＰ中太丸ゴシック体" panose="020F0700010101010101" pitchFamily="50" charset="-128"/>
              </a:rPr>
              <a:t>、</a:t>
            </a:r>
            <a:r>
              <a:rPr lang="ja-JP" altLang="en-US" sz="2000" dirty="0" smtClean="0">
                <a:latin typeface="ＤＦＰ中太丸ゴシック体" panose="020F0700010101010101" pitchFamily="50" charset="-128"/>
                <a:ea typeface="ＤＦＰ中太丸ゴシック体" panose="020F0700010101010101" pitchFamily="50" charset="-128"/>
              </a:rPr>
              <a:t>マジックマッシュルーム</a:t>
            </a:r>
            <a:endParaRPr lang="ja-JP" altLang="en-US" sz="2000" dirty="0">
              <a:latin typeface="ＤＦＰ中太丸ゴシック体" panose="020F0700010101010101" pitchFamily="50" charset="-128"/>
              <a:ea typeface="ＤＦＰ中太丸ゴシック体" panose="020F0700010101010101" pitchFamily="50" charset="-128"/>
            </a:endParaRPr>
          </a:p>
        </p:txBody>
      </p:sp>
      <p:sp>
        <p:nvSpPr>
          <p:cNvPr id="17" name="正方形/長方形 16"/>
          <p:cNvSpPr/>
          <p:nvPr/>
        </p:nvSpPr>
        <p:spPr>
          <a:xfrm>
            <a:off x="2745900" y="4297245"/>
            <a:ext cx="652743" cy="400110"/>
          </a:xfrm>
          <a:prstGeom prst="rect">
            <a:avLst/>
          </a:prstGeom>
        </p:spPr>
        <p:txBody>
          <a:bodyPr wrap="none">
            <a:spAutoFit/>
          </a:bodyPr>
          <a:lstStyle/>
          <a:p>
            <a:r>
              <a:rPr lang="en-US" altLang="ja-JP" sz="2000" dirty="0" smtClean="0">
                <a:latin typeface="ＤＦＰ中太丸ゴシック体" panose="020F0700010101010101" pitchFamily="50" charset="-128"/>
                <a:ea typeface="ＤＦＰ中太丸ゴシック体" panose="020F0700010101010101" pitchFamily="50" charset="-128"/>
              </a:rPr>
              <a:t>LSD</a:t>
            </a:r>
            <a:endParaRPr lang="ja-JP" altLang="en-US" sz="2000" dirty="0">
              <a:latin typeface="ＤＦＰ中太丸ゴシック体" panose="020F0700010101010101" pitchFamily="50" charset="-128"/>
              <a:ea typeface="ＤＦＰ中太丸ゴシック体" panose="020F0700010101010101" pitchFamily="50" charset="-128"/>
            </a:endParaRPr>
          </a:p>
        </p:txBody>
      </p:sp>
      <p:sp>
        <p:nvSpPr>
          <p:cNvPr id="18" name="正方形/長方形 17"/>
          <p:cNvSpPr/>
          <p:nvPr/>
        </p:nvSpPr>
        <p:spPr>
          <a:xfrm>
            <a:off x="3914495" y="3030637"/>
            <a:ext cx="1210588" cy="400110"/>
          </a:xfrm>
          <a:prstGeom prst="rect">
            <a:avLst/>
          </a:prstGeom>
        </p:spPr>
        <p:txBody>
          <a:bodyPr wrap="none">
            <a:spAutoFit/>
          </a:bodyPr>
          <a:lstStyle/>
          <a:p>
            <a:r>
              <a:rPr lang="ja-JP" altLang="en-US" sz="2000" dirty="0" smtClean="0">
                <a:latin typeface="ＤＦＰ中太丸ゴシック体" panose="020F0700010101010101" pitchFamily="50" charset="-128"/>
                <a:ea typeface="ＤＦＰ中太丸ゴシック体" panose="020F0700010101010101" pitchFamily="50" charset="-128"/>
              </a:rPr>
              <a:t>ニコチン</a:t>
            </a:r>
            <a:endParaRPr lang="ja-JP" altLang="en-US" sz="2000" dirty="0">
              <a:latin typeface="ＤＦＰ中太丸ゴシック体" panose="020F0700010101010101" pitchFamily="50" charset="-128"/>
              <a:ea typeface="ＤＦＰ中太丸ゴシック体" panose="020F0700010101010101" pitchFamily="50" charset="-128"/>
            </a:endParaRPr>
          </a:p>
        </p:txBody>
      </p:sp>
      <p:sp>
        <p:nvSpPr>
          <p:cNvPr id="19" name="正方形/長方形 18"/>
          <p:cNvSpPr/>
          <p:nvPr/>
        </p:nvSpPr>
        <p:spPr>
          <a:xfrm>
            <a:off x="5580112" y="4297245"/>
            <a:ext cx="697627" cy="400110"/>
          </a:xfrm>
          <a:prstGeom prst="rect">
            <a:avLst/>
          </a:prstGeom>
        </p:spPr>
        <p:txBody>
          <a:bodyPr wrap="none">
            <a:spAutoFit/>
          </a:bodyPr>
          <a:lstStyle/>
          <a:p>
            <a:r>
              <a:rPr lang="ja-JP" altLang="en-US" sz="2000" dirty="0" smtClean="0">
                <a:latin typeface="ＤＦＰ中太丸ゴシック体" panose="020F0700010101010101" pitchFamily="50" charset="-128"/>
                <a:ea typeface="ＤＦＰ中太丸ゴシック体" panose="020F0700010101010101" pitchFamily="50" charset="-128"/>
              </a:rPr>
              <a:t>大麻</a:t>
            </a:r>
            <a:endParaRPr lang="ja-JP" altLang="en-US" sz="2000" dirty="0">
              <a:latin typeface="ＤＦＰ中太丸ゴシック体" panose="020F0700010101010101" pitchFamily="50" charset="-128"/>
              <a:ea typeface="ＤＦＰ中太丸ゴシック体" panose="020F0700010101010101" pitchFamily="50" charset="-128"/>
            </a:endParaRPr>
          </a:p>
        </p:txBody>
      </p:sp>
      <p:sp>
        <p:nvSpPr>
          <p:cNvPr id="21" name="タイトル 1"/>
          <p:cNvSpPr txBox="1">
            <a:spLocks/>
          </p:cNvSpPr>
          <p:nvPr/>
        </p:nvSpPr>
        <p:spPr>
          <a:xfrm>
            <a:off x="-17857" y="19663"/>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乱用薬物の分類は？</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22" name="Picture 11" descr="19ILBH04"/>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651" y="4283814"/>
            <a:ext cx="2396620" cy="2151561"/>
          </a:xfrm>
          <a:prstGeom prst="rect">
            <a:avLst/>
          </a:prstGeom>
          <a:noFill/>
        </p:spPr>
      </p:pic>
    </p:spTree>
    <p:extLst>
      <p:ext uri="{BB962C8B-B14F-4D97-AF65-F5344CB8AC3E}">
        <p14:creationId xmlns:p14="http://schemas.microsoft.com/office/powerpoint/2010/main" val="3592811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539552" y="1489310"/>
            <a:ext cx="8424936" cy="523220"/>
          </a:xfrm>
          <a:prstGeom prst="rect">
            <a:avLst/>
          </a:prstGeom>
          <a:noFill/>
        </p:spPr>
        <p:txBody>
          <a:bodyPr wrap="square" rtlCol="0">
            <a:spAutoFit/>
          </a:bodyPr>
          <a:lstStyle/>
          <a:p>
            <a:r>
              <a:rPr kumimoji="1" lang="ja-JP" altLang="en-US" sz="28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・日本における規制法律と最高刑</a:t>
            </a:r>
            <a:r>
              <a:rPr kumimoji="1" lang="ja-JP" altLang="en-US" sz="20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（非営利の場合）</a:t>
            </a:r>
            <a:endParaRPr kumimoji="1" lang="ja-JP" altLang="en-US" sz="20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26" name="正方形/長方形 25"/>
          <p:cNvSpPr/>
          <p:nvPr/>
        </p:nvSpPr>
        <p:spPr>
          <a:xfrm>
            <a:off x="1143171" y="5057596"/>
            <a:ext cx="3788869" cy="1631216"/>
          </a:xfrm>
          <a:prstGeom prst="rect">
            <a:avLst/>
          </a:prstGeom>
          <a:solidFill>
            <a:srgbClr val="FFFF00"/>
          </a:solidFill>
          <a:ln w="12700">
            <a:solidFill>
              <a:srgbClr val="0070C0"/>
            </a:solidFill>
          </a:ln>
          <a:effectLst>
            <a:outerShdw blurRad="50800" dist="38100" dir="5400000" algn="t" rotWithShape="0">
              <a:schemeClr val="tx1">
                <a:lumMod val="50000"/>
                <a:lumOff val="50000"/>
                <a:alpha val="40000"/>
              </a:schemeClr>
            </a:outerShdw>
          </a:effectLst>
        </p:spPr>
        <p:txBody>
          <a:bodyPr wrap="square">
            <a:spAutoFit/>
          </a:bodyPr>
          <a:lstStyle/>
          <a:p>
            <a:r>
              <a:rPr lang="ja-JP" altLang="en-US" sz="2000" dirty="0">
                <a:solidFill>
                  <a:srgbClr val="002060"/>
                </a:solidFill>
                <a:latin typeface="ＤＦＰ太丸ゴシック体" panose="020F0800010101010101" pitchFamily="50" charset="-128"/>
                <a:ea typeface="ＤＦＰ太丸ゴシック体" panose="020F0800010101010101" pitchFamily="50" charset="-128"/>
              </a:rPr>
              <a:t>一定量以上の違法薬物の所持・運搬等における刑罰の最高刑が死刑となっている</a:t>
            </a:r>
            <a:r>
              <a:rPr lang="ja-JP" altLang="en-US" sz="2000" dirty="0" smtClean="0">
                <a:solidFill>
                  <a:srgbClr val="002060"/>
                </a:solidFill>
                <a:latin typeface="ＤＦＰ太丸ゴシック体" panose="020F0800010101010101" pitchFamily="50" charset="-128"/>
                <a:ea typeface="ＤＦＰ太丸ゴシック体" panose="020F0800010101010101" pitchFamily="50" charset="-128"/>
              </a:rPr>
              <a:t>など、日本</a:t>
            </a:r>
            <a:r>
              <a:rPr lang="ja-JP" altLang="en-US" sz="2000" dirty="0">
                <a:solidFill>
                  <a:srgbClr val="002060"/>
                </a:solidFill>
                <a:latin typeface="ＤＦＰ太丸ゴシック体" panose="020F0800010101010101" pitchFamily="50" charset="-128"/>
                <a:ea typeface="ＤＦＰ太丸ゴシック体" panose="020F0800010101010101" pitchFamily="50" charset="-128"/>
              </a:rPr>
              <a:t>での刑罰に</a:t>
            </a:r>
            <a:r>
              <a:rPr lang="ja-JP" altLang="en-US" sz="2000" dirty="0" smtClean="0">
                <a:solidFill>
                  <a:srgbClr val="002060"/>
                </a:solidFill>
                <a:latin typeface="ＤＦＰ太丸ゴシック体" panose="020F0800010101010101" pitchFamily="50" charset="-128"/>
                <a:ea typeface="ＤＦＰ太丸ゴシック体" panose="020F0800010101010101" pitchFamily="50" charset="-128"/>
              </a:rPr>
              <a:t>比べ重い</a:t>
            </a:r>
            <a:r>
              <a:rPr lang="ja-JP" altLang="en-US" sz="2000" dirty="0">
                <a:solidFill>
                  <a:srgbClr val="002060"/>
                </a:solidFill>
                <a:latin typeface="ＤＦＰ太丸ゴシック体" panose="020F0800010101010101" pitchFamily="50" charset="-128"/>
                <a:ea typeface="ＤＦＰ太丸ゴシック体" panose="020F0800010101010101" pitchFamily="50" charset="-128"/>
              </a:rPr>
              <a:t>刑罰を科す</a:t>
            </a:r>
            <a:r>
              <a:rPr lang="ja-JP" altLang="en-US" sz="2000" dirty="0" smtClean="0">
                <a:solidFill>
                  <a:srgbClr val="002060"/>
                </a:solidFill>
                <a:latin typeface="ＤＦＰ太丸ゴシック体" panose="020F0800010101010101" pitchFamily="50" charset="-128"/>
                <a:ea typeface="ＤＦＰ太丸ゴシック体" panose="020F0800010101010101" pitchFamily="50" charset="-128"/>
              </a:rPr>
              <a:t>国が多くある。</a:t>
            </a:r>
            <a:endParaRPr lang="ja-JP" altLang="en-US" sz="2000"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7" name="テキスト ボックス 26"/>
          <p:cNvSpPr txBox="1"/>
          <p:nvPr/>
        </p:nvSpPr>
        <p:spPr>
          <a:xfrm>
            <a:off x="539552" y="4402286"/>
            <a:ext cx="8424936" cy="523220"/>
          </a:xfrm>
          <a:prstGeom prst="rect">
            <a:avLst/>
          </a:prstGeom>
          <a:noFill/>
        </p:spPr>
        <p:txBody>
          <a:bodyPr wrap="square" rtlCol="0">
            <a:spAutoFit/>
          </a:bodyPr>
          <a:lstStyle/>
          <a:p>
            <a:r>
              <a:rPr kumimoji="1" lang="ja-JP" altLang="en-US" sz="28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・海外における薬物規制</a:t>
            </a:r>
            <a:endParaRPr kumimoji="1" lang="ja-JP" altLang="en-US" sz="28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grpSp>
        <p:nvGrpSpPr>
          <p:cNvPr id="36" name="グループ化 35"/>
          <p:cNvGrpSpPr/>
          <p:nvPr/>
        </p:nvGrpSpPr>
        <p:grpSpPr>
          <a:xfrm>
            <a:off x="1001152" y="2025712"/>
            <a:ext cx="7475096" cy="2413929"/>
            <a:chOff x="611561" y="2245087"/>
            <a:chExt cx="7776864" cy="2523617"/>
          </a:xfrm>
        </p:grpSpPr>
        <p:pic>
          <p:nvPicPr>
            <p:cNvPr id="31" name="図 30"/>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1561" y="2245087"/>
              <a:ext cx="7776864" cy="2523617"/>
            </a:xfrm>
            <a:prstGeom prst="rect">
              <a:avLst/>
            </a:prstGeom>
          </p:spPr>
        </p:pic>
        <p:sp>
          <p:nvSpPr>
            <p:cNvPr id="32" name="円/楕円 31"/>
            <p:cNvSpPr/>
            <p:nvPr/>
          </p:nvSpPr>
          <p:spPr>
            <a:xfrm>
              <a:off x="3906000" y="3567600"/>
              <a:ext cx="936000" cy="936000"/>
            </a:xfrm>
            <a:prstGeom prst="ellipse">
              <a:avLst/>
            </a:prstGeom>
            <a:gradFill flip="none" rotWithShape="1">
              <a:gsLst>
                <a:gs pos="0">
                  <a:schemeClr val="accent4">
                    <a:lumMod val="20000"/>
                    <a:lumOff val="80000"/>
                  </a:schemeClr>
                </a:gs>
                <a:gs pos="51000">
                  <a:schemeClr val="accent4">
                    <a:lumMod val="40000"/>
                    <a:lumOff val="60000"/>
                  </a:schemeClr>
                </a:gs>
                <a:gs pos="100000">
                  <a:schemeClr val="accent4">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873838" y="3685363"/>
              <a:ext cx="1013913" cy="261610"/>
            </a:xfrm>
            <a:prstGeom prst="rect">
              <a:avLst/>
            </a:prstGeom>
            <a:noFill/>
          </p:spPr>
          <p:txBody>
            <a:bodyPr wrap="square" rtlCol="0">
              <a:spAutoFit/>
            </a:bodyPr>
            <a:lstStyle/>
            <a:p>
              <a:r>
                <a:rPr kumimoji="1" lang="ja-JP" altLang="en-US" sz="1100" dirty="0" smtClean="0">
                  <a:latin typeface="ＤＨＰ特太ゴシック体" panose="020B0500000000000000" pitchFamily="50" charset="-128"/>
                  <a:ea typeface="ＤＨＰ特太ゴシック体" panose="020B0500000000000000" pitchFamily="50" charset="-128"/>
                </a:rPr>
                <a:t>危険ドラッグ</a:t>
              </a:r>
              <a:endParaRPr kumimoji="1" lang="ja-JP" altLang="en-US" sz="1100" dirty="0">
                <a:latin typeface="ＤＨＰ特太ゴシック体" panose="020B0500000000000000" pitchFamily="50" charset="-128"/>
                <a:ea typeface="ＤＨＰ特太ゴシック体" panose="020B0500000000000000" pitchFamily="50" charset="-128"/>
              </a:endParaRPr>
            </a:p>
          </p:txBody>
        </p:sp>
        <p:sp>
          <p:nvSpPr>
            <p:cNvPr id="34" name="テキスト ボックス 33"/>
            <p:cNvSpPr txBox="1"/>
            <p:nvPr/>
          </p:nvSpPr>
          <p:spPr>
            <a:xfrm>
              <a:off x="3815974" y="3874654"/>
              <a:ext cx="1129640" cy="386114"/>
            </a:xfrm>
            <a:prstGeom prst="rect">
              <a:avLst/>
            </a:prstGeom>
            <a:noFill/>
            <a:effectLst>
              <a:outerShdw blurRad="50800" dist="38100" algn="l" rotWithShape="0">
                <a:schemeClr val="bg1">
                  <a:alpha val="80000"/>
                </a:schemeClr>
              </a:outerShdw>
            </a:effectLst>
          </p:spPr>
          <p:txBody>
            <a:bodyPr wrap="square" rtlCol="0">
              <a:spAutoFit/>
            </a:bodyPr>
            <a:lstStyle/>
            <a:p>
              <a:pPr algn="ctr"/>
              <a:r>
                <a:rPr kumimoji="1" lang="ja-JP" altLang="en-US" sz="900" dirty="0" smtClean="0">
                  <a:solidFill>
                    <a:srgbClr val="CC0000"/>
                  </a:solidFill>
                  <a:latin typeface="ＤＨＰ特太ゴシック体" panose="020B0500000000000000" pitchFamily="50" charset="-128"/>
                  <a:ea typeface="ＤＨＰ特太ゴシック体" panose="020B0500000000000000" pitchFamily="50" charset="-128"/>
                </a:rPr>
                <a:t>医薬品</a:t>
              </a:r>
              <a:endParaRPr kumimoji="1" lang="en-US" altLang="ja-JP" sz="900" dirty="0" smtClean="0">
                <a:solidFill>
                  <a:srgbClr val="CC0000"/>
                </a:solidFill>
                <a:latin typeface="ＤＨＰ特太ゴシック体" panose="020B0500000000000000" pitchFamily="50" charset="-128"/>
                <a:ea typeface="ＤＨＰ特太ゴシック体" panose="020B0500000000000000" pitchFamily="50" charset="-128"/>
              </a:endParaRPr>
            </a:p>
            <a:p>
              <a:pPr algn="ctr"/>
              <a:r>
                <a:rPr kumimoji="1" lang="ja-JP" altLang="en-US" sz="900" dirty="0" smtClean="0">
                  <a:solidFill>
                    <a:srgbClr val="CC0000"/>
                  </a:solidFill>
                  <a:latin typeface="ＤＨＰ特太ゴシック体" panose="020B0500000000000000" pitchFamily="50" charset="-128"/>
                  <a:ea typeface="ＤＨＰ特太ゴシック体" panose="020B0500000000000000" pitchFamily="50" charset="-128"/>
                </a:rPr>
                <a:t>医療機器等法</a:t>
              </a:r>
              <a:endParaRPr kumimoji="1" lang="ja-JP" altLang="en-US" sz="900" dirty="0">
                <a:solidFill>
                  <a:srgbClr val="CC0000"/>
                </a:solidFill>
                <a:latin typeface="ＤＨＰ特太ゴシック体" panose="020B0500000000000000" pitchFamily="50" charset="-128"/>
                <a:ea typeface="ＤＨＰ特太ゴシック体" panose="020B0500000000000000" pitchFamily="50" charset="-128"/>
              </a:endParaRPr>
            </a:p>
          </p:txBody>
        </p:sp>
        <p:sp>
          <p:nvSpPr>
            <p:cNvPr id="35" name="テキスト ボックス 34"/>
            <p:cNvSpPr txBox="1"/>
            <p:nvPr/>
          </p:nvSpPr>
          <p:spPr>
            <a:xfrm>
              <a:off x="3988636" y="4156278"/>
              <a:ext cx="860159" cy="276999"/>
            </a:xfrm>
            <a:prstGeom prst="rect">
              <a:avLst/>
            </a:prstGeom>
            <a:noFill/>
            <a:effectLst>
              <a:outerShdw blurRad="50800" dist="38100" dir="16200000" rotWithShape="0">
                <a:schemeClr val="bg1">
                  <a:alpha val="40000"/>
                </a:schemeClr>
              </a:outerShdw>
            </a:effectLst>
          </p:spPr>
          <p:txBody>
            <a:bodyPr wrap="square" rtlCol="0">
              <a:spAutoFit/>
            </a:bodyPr>
            <a:lstStyle/>
            <a:p>
              <a:r>
                <a:rPr kumimoji="1" lang="ja-JP" altLang="en-US" sz="1200" spc="-100" dirty="0" smtClean="0">
                  <a:latin typeface="ＤＦＰ平成ゴシック体W7" panose="020B0700000000000000" pitchFamily="50" charset="-128"/>
                  <a:ea typeface="ＤＦＰ平成ゴシック体W7" panose="020B0700000000000000" pitchFamily="50" charset="-128"/>
                </a:rPr>
                <a:t>懲役３年</a:t>
              </a:r>
              <a:endParaRPr kumimoji="1" lang="ja-JP" altLang="en-US" sz="1200" spc="-100" dirty="0">
                <a:latin typeface="ＤＦＰ平成ゴシック体W7" panose="020B0700000000000000" pitchFamily="50" charset="-128"/>
                <a:ea typeface="ＤＦＰ平成ゴシック体W7" panose="020B0700000000000000" pitchFamily="50" charset="-128"/>
              </a:endParaRPr>
            </a:p>
          </p:txBody>
        </p:sp>
      </p:grpSp>
      <p:pic>
        <p:nvPicPr>
          <p:cNvPr id="37" name="図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4920" y="4640266"/>
            <a:ext cx="3231496" cy="2042349"/>
          </a:xfrm>
          <a:prstGeom prst="rect">
            <a:avLst/>
          </a:prstGeom>
        </p:spPr>
      </p:pic>
      <p:sp>
        <p:nvSpPr>
          <p:cNvPr id="17" name="タイトル 1"/>
          <p:cNvSpPr txBox="1">
            <a:spLocks/>
          </p:cNvSpPr>
          <p:nvPr/>
        </p:nvSpPr>
        <p:spPr>
          <a:xfrm>
            <a:off x="-17857" y="19663"/>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乱用薬物への規制法律は？</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2" name="図 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5982" y="2980367"/>
            <a:ext cx="1250339" cy="1379908"/>
          </a:xfrm>
          <a:prstGeom prst="rect">
            <a:avLst/>
          </a:prstGeom>
        </p:spPr>
      </p:pic>
    </p:spTree>
    <p:extLst>
      <p:ext uri="{BB962C8B-B14F-4D97-AF65-F5344CB8AC3E}">
        <p14:creationId xmlns:p14="http://schemas.microsoft.com/office/powerpoint/2010/main" val="3051080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9" descr="19ILBH1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65099" y="1124744"/>
            <a:ext cx="1448660" cy="1747696"/>
          </a:xfrm>
          <a:prstGeom prst="rect">
            <a:avLst/>
          </a:prstGeom>
          <a:noFill/>
        </p:spPr>
      </p:pic>
      <p:sp>
        <p:nvSpPr>
          <p:cNvPr id="5" name="正方形/長方形 4"/>
          <p:cNvSpPr/>
          <p:nvPr/>
        </p:nvSpPr>
        <p:spPr>
          <a:xfrm>
            <a:off x="-555051" y="1340414"/>
            <a:ext cx="9161856" cy="584775"/>
          </a:xfrm>
          <a:prstGeom prst="rect">
            <a:avLst/>
          </a:prstGeom>
        </p:spPr>
        <p:txBody>
          <a:bodyPr wrap="square">
            <a:spAutoFit/>
          </a:bodyPr>
          <a:lstStyle/>
          <a:p>
            <a:pPr algn="ct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ハードドラッグからソフトドラッグ</a:t>
            </a:r>
            <a:r>
              <a:rPr lang="ja-JP" altLang="en-US" sz="28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endParaRPr lang="ja-JP" altLang="en-US" sz="28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grpSp>
        <p:nvGrpSpPr>
          <p:cNvPr id="2" name="グループ化 1"/>
          <p:cNvGrpSpPr/>
          <p:nvPr/>
        </p:nvGrpSpPr>
        <p:grpSpPr>
          <a:xfrm>
            <a:off x="6207342" y="2937759"/>
            <a:ext cx="2772939" cy="2793774"/>
            <a:chOff x="6076910" y="2769125"/>
            <a:chExt cx="2772939" cy="2793774"/>
          </a:xfrm>
        </p:grpSpPr>
        <p:sp>
          <p:nvSpPr>
            <p:cNvPr id="13" name="右矢印吹き出し 12"/>
            <p:cNvSpPr/>
            <p:nvPr/>
          </p:nvSpPr>
          <p:spPr>
            <a:xfrm rot="5400000">
              <a:off x="6930455" y="1923125"/>
              <a:ext cx="900000" cy="2592000"/>
            </a:xfrm>
            <a:prstGeom prst="rightArrowCallout">
              <a:avLst>
                <a:gd name="adj1" fmla="val 132355"/>
                <a:gd name="adj2" fmla="val 120086"/>
                <a:gd name="adj3" fmla="val 12710"/>
                <a:gd name="adj4" fmla="val 80314"/>
              </a:avLst>
            </a:prstGeom>
            <a:solidFill>
              <a:srgbClr val="FF0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 name="テキスト ボックス 13"/>
            <p:cNvSpPr txBox="1"/>
            <p:nvPr/>
          </p:nvSpPr>
          <p:spPr>
            <a:xfrm>
              <a:off x="6185553" y="2790029"/>
              <a:ext cx="2664296" cy="461665"/>
            </a:xfrm>
            <a:prstGeom prst="rect">
              <a:avLst/>
            </a:prstGeom>
            <a:noFill/>
          </p:spPr>
          <p:txBody>
            <a:bodyPr wrap="square" rtlCol="0">
              <a:spAutoFit/>
            </a:bodyPr>
            <a:lstStyle/>
            <a:p>
              <a:r>
                <a:rPr kumimoji="1" lang="ja-JP" altLang="en-US" sz="24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ハードドラッグ</a:t>
              </a:r>
              <a:endPar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5" name="右矢印吹き出し 14"/>
            <p:cNvSpPr/>
            <p:nvPr/>
          </p:nvSpPr>
          <p:spPr>
            <a:xfrm rot="5400000">
              <a:off x="6930311" y="2910114"/>
              <a:ext cx="900000" cy="2592288"/>
            </a:xfrm>
            <a:prstGeom prst="rightArrowCallout">
              <a:avLst>
                <a:gd name="adj1" fmla="val 132355"/>
                <a:gd name="adj2" fmla="val 120086"/>
                <a:gd name="adj3" fmla="val 15685"/>
                <a:gd name="adj4" fmla="val 75881"/>
              </a:avLst>
            </a:prstGeom>
            <a:solidFill>
              <a:srgbClr val="FFC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6185553" y="3769226"/>
              <a:ext cx="2664296" cy="461665"/>
            </a:xfrm>
            <a:prstGeom prst="rect">
              <a:avLst/>
            </a:prstGeom>
            <a:noFill/>
          </p:spPr>
          <p:txBody>
            <a:bodyPr wrap="square" rtlCol="0">
              <a:spAutoFit/>
            </a:bodyPr>
            <a:lstStyle/>
            <a:p>
              <a:r>
                <a:rPr kumimoji="1" lang="ja-JP" altLang="en-US" sz="2400" b="1" dirty="0" smtClean="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ソフトドラッグ</a:t>
              </a:r>
              <a:endPar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nvGrpSpPr>
            <p:cNvPr id="20" name="グループ化 19"/>
            <p:cNvGrpSpPr/>
            <p:nvPr/>
          </p:nvGrpSpPr>
          <p:grpSpPr>
            <a:xfrm>
              <a:off x="6076910" y="4770899"/>
              <a:ext cx="2664296" cy="792000"/>
              <a:chOff x="6076910" y="4862841"/>
              <a:chExt cx="2664296" cy="792000"/>
            </a:xfrm>
            <a:effectLst>
              <a:outerShdw blurRad="63500" sx="102000" sy="102000" algn="ctr" rotWithShape="0">
                <a:prstClr val="black">
                  <a:alpha val="40000"/>
                </a:prstClr>
              </a:outerShdw>
            </a:effectLst>
          </p:grpSpPr>
          <p:sp>
            <p:nvSpPr>
              <p:cNvPr id="19" name="正方形/長方形 18"/>
              <p:cNvSpPr/>
              <p:nvPr/>
            </p:nvSpPr>
            <p:spPr>
              <a:xfrm>
                <a:off x="6084168" y="4862841"/>
                <a:ext cx="2592288" cy="792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076910" y="4898254"/>
                <a:ext cx="2664296" cy="468000"/>
              </a:xfrm>
              <a:prstGeom prst="rect">
                <a:avLst/>
              </a:prstGeom>
              <a:noFill/>
            </p:spPr>
            <p:txBody>
              <a:bodyPr wrap="square" rtlCol="0">
                <a:spAutoFit/>
              </a:bodyPr>
              <a:lstStyle/>
              <a:p>
                <a:r>
                  <a:rPr kumimoji="1" lang="ja-JP" altLang="en-US" sz="2400" b="1" dirty="0" smtClean="0">
                    <a:solidFill>
                      <a:srgbClr val="003366"/>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捕まらない薬物？</a:t>
                </a:r>
                <a:endParaRPr kumimoji="1" lang="ja-JP" altLang="en-US" sz="2400" b="1" dirty="0">
                  <a:solidFill>
                    <a:srgbClr val="003366"/>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grpSp>
        <p:sp>
          <p:nvSpPr>
            <p:cNvPr id="9" name="正方形/長方形 8"/>
            <p:cNvSpPr/>
            <p:nvPr/>
          </p:nvSpPr>
          <p:spPr>
            <a:xfrm>
              <a:off x="6262857" y="5238585"/>
              <a:ext cx="2234907" cy="276999"/>
            </a:xfrm>
            <a:prstGeom prst="rect">
              <a:avLst/>
            </a:prstGeom>
          </p:spPr>
          <p:txBody>
            <a:bodyPr wrap="none">
              <a:spAutoFit/>
            </a:bodyPr>
            <a:lstStyle/>
            <a:p>
              <a:r>
                <a:rPr lang="ja-JP" altLang="ja-JP" sz="1200" b="1" dirty="0" smtClean="0">
                  <a:latin typeface="ＤＦＰ中太丸ゴシック体" panose="020F0700010101010101" pitchFamily="50" charset="-128"/>
                  <a:ea typeface="ＤＦＰ中太丸ゴシック体" panose="020F0700010101010101" pitchFamily="50" charset="-128"/>
                </a:rPr>
                <a:t>デザイナードラッグ</a:t>
              </a:r>
              <a:r>
                <a:rPr lang="ja-JP" altLang="en-US" sz="1200" b="1" dirty="0" smtClean="0">
                  <a:latin typeface="ＤＦＰ中太丸ゴシック体" panose="020F0700010101010101" pitchFamily="50" charset="-128"/>
                  <a:ea typeface="ＤＦＰ中太丸ゴシック体" panose="020F0700010101010101" pitchFamily="50" charset="-128"/>
                </a:rPr>
                <a:t>・医薬品</a:t>
              </a:r>
              <a:r>
                <a:rPr lang="ja-JP" altLang="ja-JP" sz="1200" dirty="0" smtClean="0">
                  <a:latin typeface="ＤＦＰ中太丸ゴシック体" panose="020F0700010101010101" pitchFamily="50" charset="-128"/>
                  <a:ea typeface="ＤＦＰ中太丸ゴシック体" panose="020F0700010101010101" pitchFamily="50" charset="-128"/>
                </a:rPr>
                <a:t> </a:t>
              </a:r>
              <a:endParaRPr lang="ja-JP" altLang="en-US" sz="1200" dirty="0">
                <a:latin typeface="ＤＦＰ中太丸ゴシック体" panose="020F0700010101010101" pitchFamily="50" charset="-128"/>
                <a:ea typeface="ＤＦＰ中太丸ゴシック体" panose="020F0700010101010101" pitchFamily="50" charset="-128"/>
              </a:endParaRPr>
            </a:p>
          </p:txBody>
        </p:sp>
        <p:sp>
          <p:nvSpPr>
            <p:cNvPr id="21" name="正方形/長方形 20"/>
            <p:cNvSpPr/>
            <p:nvPr/>
          </p:nvSpPr>
          <p:spPr>
            <a:xfrm>
              <a:off x="6198522" y="4142409"/>
              <a:ext cx="2542684" cy="276999"/>
            </a:xfrm>
            <a:prstGeom prst="rect">
              <a:avLst/>
            </a:prstGeom>
          </p:spPr>
          <p:txBody>
            <a:bodyPr wrap="none">
              <a:spAutoFit/>
            </a:bodyPr>
            <a:lstStyle/>
            <a:p>
              <a:r>
                <a:rPr lang="ja-JP" altLang="en-US" sz="1200" b="1" dirty="0" smtClean="0">
                  <a:latin typeface="ＤＦＰ中太丸ゴシック体" panose="020F0700010101010101" pitchFamily="50" charset="-128"/>
                  <a:ea typeface="ＤＦＰ中太丸ゴシック体" panose="020F0700010101010101" pitchFamily="50" charset="-128"/>
                </a:rPr>
                <a:t>大麻・マジックマッシュルーム等</a:t>
              </a:r>
              <a:r>
                <a:rPr lang="ja-JP" altLang="ja-JP" sz="1200" b="1" dirty="0" smtClean="0">
                  <a:latin typeface="ＤＦＰ中太丸ゴシック体" panose="020F0700010101010101" pitchFamily="50" charset="-128"/>
                  <a:ea typeface="ＤＦＰ中太丸ゴシック体" panose="020F0700010101010101" pitchFamily="50" charset="-128"/>
                </a:rPr>
                <a:t> </a:t>
              </a:r>
              <a:endParaRPr lang="ja-JP" altLang="en-US" sz="1200" b="1" dirty="0">
                <a:latin typeface="ＤＦＰ中太丸ゴシック体" panose="020F0700010101010101" pitchFamily="50" charset="-128"/>
                <a:ea typeface="ＤＦＰ中太丸ゴシック体" panose="020F0700010101010101" pitchFamily="50" charset="-128"/>
              </a:endParaRPr>
            </a:p>
          </p:txBody>
        </p:sp>
        <p:sp>
          <p:nvSpPr>
            <p:cNvPr id="22" name="正方形/長方形 21"/>
            <p:cNvSpPr/>
            <p:nvPr/>
          </p:nvSpPr>
          <p:spPr>
            <a:xfrm>
              <a:off x="6084167" y="3171653"/>
              <a:ext cx="2669320" cy="276999"/>
            </a:xfrm>
            <a:prstGeom prst="rect">
              <a:avLst/>
            </a:prstGeom>
          </p:spPr>
          <p:txBody>
            <a:bodyPr wrap="none">
              <a:spAutoFit/>
            </a:bodyPr>
            <a:lstStyle/>
            <a:p>
              <a:r>
                <a:rPr lang="ja-JP" altLang="en-US" sz="1200" b="1" dirty="0" smtClean="0">
                  <a:latin typeface="ＤＦＰ中太丸ゴシック体" panose="020F0700010101010101" pitchFamily="50" charset="-128"/>
                  <a:ea typeface="ＤＦＰ中太丸ゴシック体" panose="020F0700010101010101" pitchFamily="50" charset="-128"/>
                </a:rPr>
                <a:t>ヘロイン・コカイン・覚醒剤・</a:t>
              </a:r>
              <a:r>
                <a:rPr lang="en-US" altLang="ja-JP" sz="1200" b="1" dirty="0" smtClean="0">
                  <a:latin typeface="ＤＦＰ中太丸ゴシック体" panose="020F0700010101010101" pitchFamily="50" charset="-128"/>
                  <a:ea typeface="ＤＦＰ中太丸ゴシック体" panose="020F0700010101010101" pitchFamily="50" charset="-128"/>
                </a:rPr>
                <a:t>LSD</a:t>
              </a:r>
              <a:r>
                <a:rPr lang="ja-JP" altLang="ja-JP" sz="1200" b="1" dirty="0" smtClean="0">
                  <a:latin typeface="ＤＦＰ中太丸ゴシック体" panose="020F0700010101010101" pitchFamily="50" charset="-128"/>
                  <a:ea typeface="ＤＦＰ中太丸ゴシック体" panose="020F0700010101010101" pitchFamily="50" charset="-128"/>
                </a:rPr>
                <a:t> </a:t>
              </a:r>
              <a:endParaRPr lang="ja-JP" altLang="en-US" sz="1200" b="1" dirty="0">
                <a:latin typeface="ＤＦＰ中太丸ゴシック体" panose="020F0700010101010101" pitchFamily="50" charset="-128"/>
                <a:ea typeface="ＤＦＰ中太丸ゴシック体" panose="020F0700010101010101" pitchFamily="50" charset="-128"/>
              </a:endParaRPr>
            </a:p>
          </p:txBody>
        </p:sp>
      </p:grpSp>
      <p:sp>
        <p:nvSpPr>
          <p:cNvPr id="3" name="正方形/長方形 2"/>
          <p:cNvSpPr/>
          <p:nvPr/>
        </p:nvSpPr>
        <p:spPr>
          <a:xfrm>
            <a:off x="5989305" y="5748234"/>
            <a:ext cx="3221981" cy="1015663"/>
          </a:xfrm>
          <a:prstGeom prst="rect">
            <a:avLst/>
          </a:prstGeom>
        </p:spPr>
        <p:txBody>
          <a:bodyPr wrap="square">
            <a:spAutoFit/>
          </a:bodyPr>
          <a:lstStyle/>
          <a:p>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　</a:t>
            </a:r>
            <a:r>
              <a:rPr lang="en-US" altLang="ja-JP" sz="1200" dirty="0" smtClean="0">
                <a:solidFill>
                  <a:srgbClr val="002060"/>
                </a:solidFill>
                <a:latin typeface="ＤＦＰ中太丸ゴシック体" panose="020F0700010101010101" pitchFamily="50" charset="-128"/>
                <a:ea typeface="ＤＦＰ中太丸ゴシック体" panose="020F0700010101010101" pitchFamily="50" charset="-128"/>
              </a:rPr>
              <a:t>※ </a:t>
            </a: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デザイナードラッグ</a:t>
            </a:r>
            <a:r>
              <a:rPr lang="en-US" altLang="ja-JP" sz="1200" dirty="0">
                <a:solidFill>
                  <a:srgbClr val="002060"/>
                </a:solidFill>
                <a:latin typeface="ＤＦＰ中太丸ゴシック体" panose="020F0700010101010101" pitchFamily="50" charset="-128"/>
                <a:ea typeface="ＤＦＰ中太丸ゴシック体" panose="020F0700010101010101" pitchFamily="50" charset="-128"/>
              </a:rPr>
              <a:t/>
            </a:r>
            <a:br>
              <a:rPr lang="en-US" altLang="ja-JP" sz="1200" dirty="0">
                <a:solidFill>
                  <a:srgbClr val="002060"/>
                </a:solidFill>
                <a:latin typeface="ＤＦＰ中太丸ゴシック体" panose="020F0700010101010101" pitchFamily="50" charset="-128"/>
                <a:ea typeface="ＤＦＰ中太丸ゴシック体" panose="020F0700010101010101" pitchFamily="50" charset="-128"/>
              </a:rPr>
            </a:b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　　規制</a:t>
            </a: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薬物である麻薬や覚せい剤の</a:t>
            </a: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化</a:t>
            </a:r>
            <a:endParaRPr lang="en-US" altLang="ja-JP" sz="1200" dirty="0" smtClean="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　　学構造</a:t>
            </a: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の一部</a:t>
            </a: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を、他</a:t>
            </a: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の官能基</a:t>
            </a: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に置き</a:t>
            </a:r>
            <a:endParaRPr lang="en-US" altLang="ja-JP" sz="1200" dirty="0" smtClean="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　　換えた</a:t>
            </a: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もの</a:t>
            </a: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で、乱用</a:t>
            </a: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目的で流通</a:t>
            </a: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して</a:t>
            </a:r>
            <a:endParaRPr lang="en-US" altLang="ja-JP" sz="1200" dirty="0" smtClean="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　　いる化学</a:t>
            </a: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物質を</a:t>
            </a:r>
            <a:r>
              <a:rPr lang="ja-JP" altLang="en-US" sz="1200" dirty="0" smtClean="0">
                <a:solidFill>
                  <a:srgbClr val="002060"/>
                </a:solidFill>
                <a:latin typeface="ＤＦＰ中太丸ゴシック体" panose="020F0700010101010101" pitchFamily="50" charset="-128"/>
                <a:ea typeface="ＤＦＰ中太丸ゴシック体" panose="020F0700010101010101" pitchFamily="50" charset="-128"/>
              </a:rPr>
              <a:t>指す。</a:t>
            </a:r>
            <a:endPar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endParaRPr>
          </a:p>
        </p:txBody>
      </p:sp>
      <p:graphicFrame>
        <p:nvGraphicFramePr>
          <p:cNvPr id="17" name="図表 16"/>
          <p:cNvGraphicFramePr/>
          <p:nvPr>
            <p:extLst>
              <p:ext uri="{D42A27DB-BD31-4B8C-83A1-F6EECF244321}">
                <p14:modId xmlns:p14="http://schemas.microsoft.com/office/powerpoint/2010/main" val="3546477205"/>
              </p:ext>
            </p:extLst>
          </p:nvPr>
        </p:nvGraphicFramePr>
        <p:xfrm>
          <a:off x="490149" y="2041040"/>
          <a:ext cx="5545927" cy="43317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タイトル 1"/>
          <p:cNvSpPr txBox="1">
            <a:spLocks/>
          </p:cNvSpPr>
          <p:nvPr/>
        </p:nvSpPr>
        <p:spPr>
          <a:xfrm>
            <a:off x="-17857" y="19663"/>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薬物乱用</a:t>
            </a:r>
            <a:r>
              <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の最近の特徴</a:t>
            </a:r>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は？</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27250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危険ドラッグって･･･？</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5" name="正方形/長方形 4"/>
          <p:cNvSpPr/>
          <p:nvPr/>
        </p:nvSpPr>
        <p:spPr>
          <a:xfrm>
            <a:off x="758586" y="1296566"/>
            <a:ext cx="7704856" cy="1815882"/>
          </a:xfrm>
          <a:prstGeom prst="rect">
            <a:avLst/>
          </a:prstGeom>
          <a:noFill/>
          <a:ln w="15875">
            <a:noFill/>
          </a:ln>
          <a:effectLst>
            <a:outerShdw blurRad="50800" dist="38100" dir="5400000" algn="t" rotWithShape="0">
              <a:prstClr val="black">
                <a:alpha val="40000"/>
              </a:prstClr>
            </a:outerShdw>
          </a:effectLst>
        </p:spPr>
        <p:txBody>
          <a:bodyPr wrap="square">
            <a:spAutoFit/>
          </a:bodyPr>
          <a:lstStyle/>
          <a:p>
            <a:r>
              <a:rPr lang="ja-JP" altLang="en-US" sz="2800" dirty="0" smtClean="0">
                <a:solidFill>
                  <a:srgbClr val="FF66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rPr>
              <a:t>麻薬や覚醒剤といった法律で規制されている物質の構造をわずかに変えた</a:t>
            </a:r>
            <a:r>
              <a:rPr lang="ja-JP" altLang="en-US" sz="2800" u="sng" dirty="0" smtClean="0">
                <a:solidFill>
                  <a:srgbClr val="C000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rPr>
              <a:t>指定薬物</a:t>
            </a:r>
            <a:r>
              <a:rPr lang="ja-JP" altLang="en-US" sz="2800" dirty="0" smtClean="0">
                <a:solidFill>
                  <a:srgbClr val="FF66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rPr>
              <a:t>等をハーブなどの植物片に添加したもので、麻薬そのものが含まれている場合もある。</a:t>
            </a:r>
            <a:endParaRPr lang="en-US" altLang="ja-JP" sz="2800" dirty="0">
              <a:solidFill>
                <a:srgbClr val="FF66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endParaRPr>
          </a:p>
        </p:txBody>
      </p:sp>
      <p:sp>
        <p:nvSpPr>
          <p:cNvPr id="11" name="テキスト ボックス 10"/>
          <p:cNvSpPr txBox="1"/>
          <p:nvPr/>
        </p:nvSpPr>
        <p:spPr>
          <a:xfrm>
            <a:off x="4668201" y="5966185"/>
            <a:ext cx="3303440" cy="738664"/>
          </a:xfrm>
          <a:prstGeom prst="rect">
            <a:avLst/>
          </a:prstGeom>
          <a:noFill/>
        </p:spPr>
        <p:txBody>
          <a:bodyPr wrap="square" rtlCol="0">
            <a:spAutoFit/>
          </a:bodyPr>
          <a:lstStyle/>
          <a:p>
            <a:pPr algn="ctr"/>
            <a:r>
              <a:rPr kumimoji="1" lang="ja-JP" altLang="en-US" sz="2400" dirty="0" smtClean="0">
                <a:solidFill>
                  <a:srgbClr val="C000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rPr>
              <a:t>表面の結晶</a:t>
            </a:r>
            <a:r>
              <a:rPr kumimoji="1" lang="en-US" altLang="ja-JP" sz="2400" dirty="0" smtClean="0">
                <a:solidFill>
                  <a:srgbClr val="C000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rPr>
              <a:t/>
            </a:r>
            <a:br>
              <a:rPr kumimoji="1" lang="en-US" altLang="ja-JP" sz="2400" dirty="0" smtClean="0">
                <a:solidFill>
                  <a:srgbClr val="C000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rPr>
            </a:br>
            <a:r>
              <a:rPr kumimoji="1" lang="ja-JP" altLang="en-US" dirty="0" smtClean="0">
                <a:solidFill>
                  <a:srgbClr val="C000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rPr>
              <a:t>（合成カンナビノイド）</a:t>
            </a:r>
            <a:endParaRPr kumimoji="1" lang="ja-JP" altLang="en-US" dirty="0">
              <a:solidFill>
                <a:srgbClr val="C00000"/>
              </a:solidFill>
              <a:effectLst>
                <a:outerShdw blurRad="38100" dist="38100" dir="2700000" algn="tl">
                  <a:srgbClr val="000000">
                    <a:alpha val="43137"/>
                  </a:srgbClr>
                </a:outerShdw>
              </a:effectLst>
              <a:latin typeface="ＤＦ中太丸ゴシック体" panose="02010609010101010101" pitchFamily="1" charset="-128"/>
              <a:ea typeface="ＤＦ中太丸ゴシック体" panose="02010609010101010101" pitchFamily="1" charset="-128"/>
            </a:endParaRPr>
          </a:p>
        </p:txBody>
      </p:sp>
      <p:sp>
        <p:nvSpPr>
          <p:cNvPr id="14" name="コンテンツ プレースホルダ 2"/>
          <p:cNvSpPr txBox="1">
            <a:spLocks/>
          </p:cNvSpPr>
          <p:nvPr/>
        </p:nvSpPr>
        <p:spPr bwMode="auto">
          <a:xfrm>
            <a:off x="534354" y="6012858"/>
            <a:ext cx="3687972" cy="645318"/>
          </a:xfrm>
          <a:prstGeom prst="rect">
            <a:avLst/>
          </a:prstGeom>
          <a:noFill/>
          <a:ln w="9525">
            <a:noFill/>
            <a:miter lim="800000"/>
            <a:headEnd/>
            <a:tailEnd/>
          </a:ln>
          <a:effectLst/>
        </p:spPr>
        <p:txBody>
          <a:bodyPr lIns="92075" tIns="46037" rIns="92075" bIns="46037"/>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defRPr/>
            </a:pPr>
            <a:r>
              <a:rPr lang="ja-JP" altLang="en-US" sz="1600" b="1" u="sng" dirty="0" smtClean="0">
                <a:solidFill>
                  <a:srgbClr val="002060"/>
                </a:solidFill>
                <a:latin typeface="ＤＦ中太丸ゴシック体" panose="02010609010101010101" pitchFamily="1" charset="-128"/>
                <a:ea typeface="ＤＦ中太丸ゴシック体" panose="02010609010101010101" pitchFamily="1" charset="-128"/>
              </a:rPr>
              <a:t>ブレンドハーブ</a:t>
            </a: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等と称している</a:t>
            </a:r>
            <a:r>
              <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rPr>
              <a:t/>
            </a:r>
            <a:br>
              <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rPr>
            </a:br>
            <a:r>
              <a:rPr lang="ja-JP" altLang="en-US" sz="1400" dirty="0">
                <a:solidFill>
                  <a:srgbClr val="002060"/>
                </a:solidFill>
                <a:latin typeface="ＤＦ中太丸ゴシック体" panose="02010609010101010101" pitchFamily="1" charset="-128"/>
                <a:ea typeface="ＤＦ中太丸ゴシック体" panose="02010609010101010101" pitchFamily="1" charset="-128"/>
              </a:rPr>
              <a:t>（</a:t>
            </a: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乾燥植物片に薬物を吹きつけてある）</a:t>
            </a:r>
            <a:endPar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endParaRPr>
          </a:p>
        </p:txBody>
      </p:sp>
      <p:grpSp>
        <p:nvGrpSpPr>
          <p:cNvPr id="3" name="グループ化 2"/>
          <p:cNvGrpSpPr/>
          <p:nvPr/>
        </p:nvGrpSpPr>
        <p:grpSpPr>
          <a:xfrm>
            <a:off x="758586" y="3242059"/>
            <a:ext cx="7451291" cy="2724126"/>
            <a:chOff x="758586" y="3242059"/>
            <a:chExt cx="7451291" cy="2724126"/>
          </a:xfrm>
        </p:grpSpPr>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9965" y="3242059"/>
              <a:ext cx="3779912" cy="2724126"/>
            </a:xfrm>
            <a:prstGeom prst="rect">
              <a:avLst/>
            </a:prstGeom>
          </p:spPr>
        </p:pic>
        <p:sp>
          <p:nvSpPr>
            <p:cNvPr id="8" name="右矢印吹き出し 7"/>
            <p:cNvSpPr/>
            <p:nvPr/>
          </p:nvSpPr>
          <p:spPr>
            <a:xfrm>
              <a:off x="758586" y="3242059"/>
              <a:ext cx="3852428" cy="2724126"/>
            </a:xfrm>
            <a:prstGeom prst="rightArrowCallout">
              <a:avLst>
                <a:gd name="adj1" fmla="val 34157"/>
                <a:gd name="adj2" fmla="val 38227"/>
                <a:gd name="adj3" fmla="val 11772"/>
                <a:gd name="adj4" fmla="val 873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968" y="3515795"/>
              <a:ext cx="2902204" cy="2176654"/>
            </a:xfrm>
            <a:prstGeom prst="rect">
              <a:avLst/>
            </a:prstGeom>
          </p:spPr>
        </p:pic>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6371" y="3695447"/>
              <a:ext cx="321197" cy="1997002"/>
            </a:xfrm>
            <a:prstGeom prst="rect">
              <a:avLst/>
            </a:prstGeom>
          </p:spPr>
        </p:pic>
      </p:grpSp>
    </p:spTree>
    <p:extLst>
      <p:ext uri="{BB962C8B-B14F-4D97-AF65-F5344CB8AC3E}">
        <p14:creationId xmlns:p14="http://schemas.microsoft.com/office/powerpoint/2010/main" val="345551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bwMode="auto">
          <a:xfrm>
            <a:off x="190115" y="1340768"/>
            <a:ext cx="8846381" cy="2664296"/>
          </a:xfrm>
          <a:prstGeom prst="roundRect">
            <a:avLst/>
          </a:prstGeom>
          <a:solidFill>
            <a:schemeClr val="bg1"/>
          </a:solidFill>
          <a:ln w="6350" cap="flat" cmpd="sng" algn="ctr">
            <a:solidFill>
              <a:srgbClr val="002060"/>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ＤＦＰ太丸ゴシック体" pitchFamily="50" charset="-128"/>
            </a:endParaRPr>
          </a:p>
        </p:txBody>
      </p:sp>
      <p:sp>
        <p:nvSpPr>
          <p:cNvPr id="4" name="タイトル 1"/>
          <p:cNvSpPr txBox="1">
            <a:spLocks/>
          </p:cNvSpPr>
          <p:nvPr/>
        </p:nvSpPr>
        <p:spPr>
          <a:xfrm>
            <a:off x="0" y="16619"/>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様々な形態の危険ドラッグ</a:t>
            </a:r>
            <a:endParaRPr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5371" y="1518204"/>
            <a:ext cx="2801938" cy="208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25830" y="1508505"/>
            <a:ext cx="2774950" cy="208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9481" y="1508505"/>
            <a:ext cx="2781380" cy="20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 2"/>
          <p:cNvSpPr txBox="1">
            <a:spLocks/>
          </p:cNvSpPr>
          <p:nvPr/>
        </p:nvSpPr>
        <p:spPr bwMode="auto">
          <a:xfrm>
            <a:off x="5631620" y="6121404"/>
            <a:ext cx="3687972" cy="645318"/>
          </a:xfrm>
          <a:prstGeom prst="rect">
            <a:avLst/>
          </a:prstGeom>
          <a:noFill/>
          <a:ln w="9525">
            <a:noFill/>
            <a:miter lim="800000"/>
            <a:headEnd/>
            <a:tailEnd/>
          </a:ln>
          <a:effectLst/>
        </p:spPr>
        <p:txBody>
          <a:bodyPr lIns="92075" tIns="46037" rIns="92075" bIns="46037"/>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defRPr/>
            </a:pPr>
            <a:r>
              <a:rPr lang="ja-JP" altLang="en-US" sz="1600" b="1" u="sng" dirty="0" smtClean="0">
                <a:solidFill>
                  <a:srgbClr val="002060"/>
                </a:solidFill>
                <a:latin typeface="ＤＦ中太丸ゴシック体" panose="02010609010101010101" pitchFamily="1" charset="-128"/>
                <a:ea typeface="ＤＦ中太丸ゴシック体" panose="02010609010101010101" pitchFamily="1" charset="-128"/>
              </a:rPr>
              <a:t>バスソルト</a:t>
            </a:r>
            <a:r>
              <a:rPr lang="ja-JP" altLang="en-US" sz="1200" b="1" u="sng" dirty="0" smtClean="0">
                <a:solidFill>
                  <a:srgbClr val="002060"/>
                </a:solidFill>
                <a:latin typeface="ＤＦ中太丸ゴシック体" panose="02010609010101010101" pitchFamily="1" charset="-128"/>
                <a:ea typeface="ＤＦ中太丸ゴシック体" panose="02010609010101010101" pitchFamily="1" charset="-128"/>
              </a:rPr>
              <a:t>（入浴剤）</a:t>
            </a: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と称している</a:t>
            </a:r>
            <a:r>
              <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rPr>
              <a:t/>
            </a:r>
            <a:br>
              <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rPr>
            </a:b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（薬物を入れてある）</a:t>
            </a:r>
            <a:endPar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endParaRPr>
          </a:p>
        </p:txBody>
      </p:sp>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8303" y="4253026"/>
            <a:ext cx="2517387" cy="1872000"/>
          </a:xfrm>
          <a:prstGeom prst="rect">
            <a:avLst/>
          </a:prstGeom>
        </p:spPr>
      </p:pic>
      <p:pic>
        <p:nvPicPr>
          <p:cNvPr id="13" name="図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12533" y="4256647"/>
            <a:ext cx="2901600" cy="1872000"/>
          </a:xfrm>
          <a:prstGeom prst="rect">
            <a:avLst/>
          </a:prstGeom>
        </p:spPr>
      </p:pic>
      <p:sp>
        <p:nvSpPr>
          <p:cNvPr id="15" name="コンテンツ プレースホルダ 2"/>
          <p:cNvSpPr txBox="1">
            <a:spLocks/>
          </p:cNvSpPr>
          <p:nvPr/>
        </p:nvSpPr>
        <p:spPr bwMode="auto">
          <a:xfrm>
            <a:off x="2962418" y="6121404"/>
            <a:ext cx="2914647" cy="645318"/>
          </a:xfrm>
          <a:prstGeom prst="rect">
            <a:avLst/>
          </a:prstGeom>
          <a:noFill/>
          <a:ln w="9525">
            <a:noFill/>
            <a:miter lim="800000"/>
            <a:headEnd/>
            <a:tailEnd/>
          </a:ln>
          <a:effectLst/>
        </p:spPr>
        <p:txBody>
          <a:bodyPr lIns="92075" tIns="46037" rIns="92075" bIns="46037"/>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defRPr/>
            </a:pPr>
            <a:r>
              <a:rPr lang="ja-JP" altLang="en-US" sz="1600" b="1" u="sng" dirty="0" smtClean="0">
                <a:solidFill>
                  <a:srgbClr val="002060"/>
                </a:solidFill>
                <a:latin typeface="ＤＦ中太丸ゴシック体" panose="02010609010101010101" pitchFamily="1" charset="-128"/>
                <a:ea typeface="ＤＦ中太丸ゴシック体" panose="02010609010101010101" pitchFamily="1" charset="-128"/>
              </a:rPr>
              <a:t>アロマリキッド</a:t>
            </a: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と称している</a:t>
            </a:r>
            <a:endPar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endParaRPr>
          </a:p>
          <a:p>
            <a:pPr algn="ctr" eaLnBrk="1" hangingPunct="1">
              <a:defRPr/>
            </a:pP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（薬物を溶かしてある）</a:t>
            </a:r>
            <a:endPar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endParaRPr>
          </a:p>
        </p:txBody>
      </p:sp>
      <p:pic>
        <p:nvPicPr>
          <p:cNvPr id="16" name="図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0264" y="4243379"/>
            <a:ext cx="2282301" cy="1872000"/>
          </a:xfrm>
          <a:prstGeom prst="rect">
            <a:avLst/>
          </a:prstGeom>
        </p:spPr>
      </p:pic>
      <p:sp>
        <p:nvSpPr>
          <p:cNvPr id="17" name="コンテンツ プレースホルダ 2"/>
          <p:cNvSpPr txBox="1">
            <a:spLocks/>
          </p:cNvSpPr>
          <p:nvPr/>
        </p:nvSpPr>
        <p:spPr bwMode="auto">
          <a:xfrm>
            <a:off x="123478" y="6121404"/>
            <a:ext cx="2996543" cy="645318"/>
          </a:xfrm>
          <a:prstGeom prst="rect">
            <a:avLst/>
          </a:prstGeom>
          <a:noFill/>
          <a:ln w="9525">
            <a:noFill/>
            <a:miter lim="800000"/>
            <a:headEnd/>
            <a:tailEnd/>
          </a:ln>
          <a:effectLst/>
        </p:spPr>
        <p:txBody>
          <a:bodyPr lIns="92075" tIns="46037" rIns="92075" bIns="46037"/>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defRPr/>
            </a:pPr>
            <a:r>
              <a:rPr lang="ja-JP" altLang="en-US" sz="1600" b="1" u="sng" dirty="0" smtClean="0">
                <a:solidFill>
                  <a:srgbClr val="002060"/>
                </a:solidFill>
                <a:latin typeface="ＤＦ中太丸ゴシック体" panose="02010609010101010101" pitchFamily="1" charset="-128"/>
                <a:ea typeface="ＤＦ中太丸ゴシック体" panose="02010609010101010101" pitchFamily="1" charset="-128"/>
              </a:rPr>
              <a:t>お香</a:t>
            </a: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と称している</a:t>
            </a:r>
            <a:endPar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endParaRPr>
          </a:p>
          <a:p>
            <a:pPr algn="ctr" eaLnBrk="1" hangingPunct="1">
              <a:defRPr/>
            </a:pPr>
            <a:r>
              <a:rPr lang="ja-JP" altLang="en-US" sz="1400" dirty="0" smtClean="0">
                <a:solidFill>
                  <a:srgbClr val="002060"/>
                </a:solidFill>
                <a:latin typeface="ＤＦ中太丸ゴシック体" panose="02010609010101010101" pitchFamily="1" charset="-128"/>
                <a:ea typeface="ＤＦ中太丸ゴシック体" panose="02010609010101010101" pitchFamily="1" charset="-128"/>
              </a:rPr>
              <a:t>（薬物をいれ成形してある）</a:t>
            </a:r>
            <a:endParaRPr lang="en-US" altLang="ja-JP" sz="1400" dirty="0" smtClean="0">
              <a:solidFill>
                <a:srgbClr val="002060"/>
              </a:solidFill>
              <a:latin typeface="ＤＦ中太丸ゴシック体" panose="02010609010101010101" pitchFamily="1" charset="-128"/>
              <a:ea typeface="ＤＦ中太丸ゴシック体" panose="02010609010101010101" pitchFamily="1" charset="-128"/>
            </a:endParaRPr>
          </a:p>
        </p:txBody>
      </p:sp>
      <p:sp>
        <p:nvSpPr>
          <p:cNvPr id="18" name="コンテンツ プレースホルダ 2"/>
          <p:cNvSpPr txBox="1">
            <a:spLocks/>
          </p:cNvSpPr>
          <p:nvPr/>
        </p:nvSpPr>
        <p:spPr bwMode="auto">
          <a:xfrm>
            <a:off x="169006" y="3579572"/>
            <a:ext cx="2996543" cy="645318"/>
          </a:xfrm>
          <a:prstGeom prst="rect">
            <a:avLst/>
          </a:prstGeom>
          <a:noFill/>
          <a:ln w="9525">
            <a:noFill/>
            <a:miter lim="800000"/>
            <a:headEnd/>
            <a:tailEnd/>
          </a:ln>
          <a:effectLst/>
        </p:spPr>
        <p:txBody>
          <a:bodyPr lIns="92075" tIns="46037" rIns="92075" bIns="46037"/>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defRPr/>
            </a:pPr>
            <a:r>
              <a:rPr lang="ja-JP" altLang="en-US" sz="1600" b="1" u="sng" dirty="0" smtClean="0">
                <a:solidFill>
                  <a:srgbClr val="002060"/>
                </a:solidFill>
                <a:latin typeface="ＤＦ中太丸ゴシック体" panose="02010609010101010101" pitchFamily="1" charset="-128"/>
                <a:ea typeface="ＤＦ中太丸ゴシック体" panose="02010609010101010101" pitchFamily="1" charset="-128"/>
              </a:rPr>
              <a:t>＜ハーブタイプ＞</a:t>
            </a:r>
            <a:endParaRPr lang="en-US" altLang="ja-JP" sz="1600" dirty="0" smtClean="0">
              <a:solidFill>
                <a:srgbClr val="002060"/>
              </a:solidFill>
              <a:latin typeface="ＤＦ中太丸ゴシック体" panose="02010609010101010101" pitchFamily="1" charset="-128"/>
              <a:ea typeface="ＤＦ中太丸ゴシック体" panose="02010609010101010101" pitchFamily="1" charset="-128"/>
            </a:endParaRPr>
          </a:p>
        </p:txBody>
      </p:sp>
      <p:sp>
        <p:nvSpPr>
          <p:cNvPr id="19" name="コンテンツ プレースホルダ 2"/>
          <p:cNvSpPr txBox="1">
            <a:spLocks/>
          </p:cNvSpPr>
          <p:nvPr/>
        </p:nvSpPr>
        <p:spPr bwMode="auto">
          <a:xfrm>
            <a:off x="2901907" y="3602995"/>
            <a:ext cx="2996543" cy="645318"/>
          </a:xfrm>
          <a:prstGeom prst="rect">
            <a:avLst/>
          </a:prstGeom>
          <a:noFill/>
          <a:ln w="9525">
            <a:noFill/>
            <a:miter lim="800000"/>
            <a:headEnd/>
            <a:tailEnd/>
          </a:ln>
          <a:effectLst/>
        </p:spPr>
        <p:txBody>
          <a:bodyPr lIns="92075" tIns="46037" rIns="92075" bIns="46037"/>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defRPr/>
            </a:pPr>
            <a:r>
              <a:rPr lang="ja-JP" altLang="en-US" sz="1600" b="1" u="sng" dirty="0" smtClean="0">
                <a:solidFill>
                  <a:srgbClr val="002060"/>
                </a:solidFill>
                <a:latin typeface="ＤＦ中太丸ゴシック体" panose="02010609010101010101" pitchFamily="1" charset="-128"/>
                <a:ea typeface="ＤＦ中太丸ゴシック体" panose="02010609010101010101" pitchFamily="1" charset="-128"/>
              </a:rPr>
              <a:t>＜パウダータイプ＞</a:t>
            </a:r>
            <a:endParaRPr lang="en-US" altLang="ja-JP" sz="1600" dirty="0" smtClean="0">
              <a:solidFill>
                <a:srgbClr val="002060"/>
              </a:solidFill>
              <a:latin typeface="ＤＦ中太丸ゴシック体" panose="02010609010101010101" pitchFamily="1" charset="-128"/>
              <a:ea typeface="ＤＦ中太丸ゴシック体" panose="02010609010101010101" pitchFamily="1" charset="-128"/>
            </a:endParaRPr>
          </a:p>
        </p:txBody>
      </p:sp>
      <p:sp>
        <p:nvSpPr>
          <p:cNvPr id="20" name="コンテンツ プレースホルダ 2"/>
          <p:cNvSpPr txBox="1">
            <a:spLocks/>
          </p:cNvSpPr>
          <p:nvPr/>
        </p:nvSpPr>
        <p:spPr bwMode="auto">
          <a:xfrm>
            <a:off x="5863144" y="3602995"/>
            <a:ext cx="2996543" cy="645318"/>
          </a:xfrm>
          <a:prstGeom prst="rect">
            <a:avLst/>
          </a:prstGeom>
          <a:noFill/>
          <a:ln w="9525">
            <a:noFill/>
            <a:miter lim="800000"/>
            <a:headEnd/>
            <a:tailEnd/>
          </a:ln>
          <a:effectLst/>
        </p:spPr>
        <p:txBody>
          <a:bodyPr lIns="92075" tIns="46037" rIns="92075" bIns="46037"/>
          <a:lstStyle>
            <a:lvl1pPr eaLnBrk="0" hangingPunct="0">
              <a:defRPr kumimoji="1" sz="2400">
                <a:solidFill>
                  <a:schemeClr val="tx1"/>
                </a:solidFill>
                <a:latin typeface="Tahoma" pitchFamily="34" charset="0"/>
                <a:ea typeface="ＭＳ Ｐゴシック" charset="-128"/>
              </a:defRPr>
            </a:lvl1pPr>
            <a:lvl2pPr marL="742950" indent="-285750" eaLnBrk="0" hangingPunct="0">
              <a:defRPr kumimoji="1" sz="2400">
                <a:solidFill>
                  <a:schemeClr val="tx1"/>
                </a:solidFill>
                <a:latin typeface="Tahoma" pitchFamily="34" charset="0"/>
                <a:ea typeface="ＭＳ Ｐゴシック" charset="-128"/>
              </a:defRPr>
            </a:lvl2pPr>
            <a:lvl3pPr marL="1143000" indent="-228600" eaLnBrk="0" hangingPunct="0">
              <a:defRPr kumimoji="1" sz="2400">
                <a:solidFill>
                  <a:schemeClr val="tx1"/>
                </a:solidFill>
                <a:latin typeface="Tahoma" pitchFamily="34" charset="0"/>
                <a:ea typeface="ＭＳ Ｐゴシック" charset="-128"/>
              </a:defRPr>
            </a:lvl3pPr>
            <a:lvl4pPr marL="1600200" indent="-228600" eaLnBrk="0" hangingPunct="0">
              <a:defRPr kumimoji="1" sz="2400">
                <a:solidFill>
                  <a:schemeClr val="tx1"/>
                </a:solidFill>
                <a:latin typeface="Tahoma" pitchFamily="34" charset="0"/>
                <a:ea typeface="ＭＳ Ｐゴシック" charset="-128"/>
              </a:defRPr>
            </a:lvl4pPr>
            <a:lvl5pPr marL="2057400" indent="-228600" eaLnBrk="0" hangingPunct="0">
              <a:defRPr kumimoji="1" sz="2400">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charset="-128"/>
              </a:defRPr>
            </a:lvl9pPr>
          </a:lstStyle>
          <a:p>
            <a:pPr algn="ctr" eaLnBrk="1" hangingPunct="1">
              <a:defRPr/>
            </a:pPr>
            <a:r>
              <a:rPr lang="ja-JP" altLang="en-US" sz="1600" b="1" u="sng" dirty="0" smtClean="0">
                <a:solidFill>
                  <a:srgbClr val="002060"/>
                </a:solidFill>
                <a:latin typeface="ＤＦ中太丸ゴシック体" panose="02010609010101010101" pitchFamily="1" charset="-128"/>
                <a:ea typeface="ＤＦ中太丸ゴシック体" panose="02010609010101010101" pitchFamily="1" charset="-128"/>
              </a:rPr>
              <a:t>＜リキッドタイプ＞</a:t>
            </a:r>
            <a:endParaRPr lang="en-US" altLang="ja-JP" sz="1600" dirty="0" smtClean="0">
              <a:solidFill>
                <a:srgbClr val="002060"/>
              </a:solidFill>
              <a:latin typeface="ＤＦ中太丸ゴシック体" panose="02010609010101010101" pitchFamily="1" charset="-128"/>
              <a:ea typeface="ＤＦ中太丸ゴシック体" panose="02010609010101010101" pitchFamily="1" charset="-128"/>
            </a:endParaRPr>
          </a:p>
        </p:txBody>
      </p:sp>
    </p:spTree>
    <p:extLst>
      <p:ext uri="{BB962C8B-B14F-4D97-AF65-F5344CB8AC3E}">
        <p14:creationId xmlns:p14="http://schemas.microsoft.com/office/powerpoint/2010/main" val="1988022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76437" y="1988754"/>
            <a:ext cx="7560000" cy="2308324"/>
          </a:xfrm>
          <a:prstGeom prst="rect">
            <a:avLst/>
          </a:prstGeom>
          <a:solidFill>
            <a:srgbClr val="FFFF00"/>
          </a:solidFill>
          <a:ln w="15875">
            <a:solidFill>
              <a:schemeClr val="accent1"/>
            </a:solidFill>
          </a:ln>
          <a:effectLst>
            <a:outerShdw blurRad="50800" dist="38100" dir="5400000" algn="t" rotWithShape="0">
              <a:prstClr val="black">
                <a:alpha val="40000"/>
              </a:prstClr>
            </a:outerShdw>
          </a:effectLst>
        </p:spPr>
        <p:txBody>
          <a:bodyPr wrap="square">
            <a:spAutoFit/>
          </a:bodyPr>
          <a:lstStyle/>
          <a:p>
            <a:r>
              <a:rPr lang="ja-JP" altLang="en-US" sz="2400" b="1" dirty="0">
                <a:solidFill>
                  <a:srgbClr val="002060"/>
                </a:solidFill>
                <a:latin typeface="ＤＦＰ中太丸ゴシック体" panose="020F0700010101010101" pitchFamily="50" charset="-128"/>
                <a:ea typeface="ＤＦＰ中太丸ゴシック体" panose="020F0700010101010101" pitchFamily="50" charset="-128"/>
              </a:rPr>
              <a:t>身体に有害として</a:t>
            </a:r>
            <a:r>
              <a:rPr lang="ja-JP" altLang="en-US" sz="2400" b="1" dirty="0" smtClean="0">
                <a:solidFill>
                  <a:srgbClr val="002060"/>
                </a:solidFill>
                <a:latin typeface="ＤＦＰ中太丸ゴシック体" panose="020F0700010101010101" pitchFamily="50" charset="-128"/>
                <a:ea typeface="ＤＦＰ中太丸ゴシック体" panose="020F0700010101010101" pitchFamily="50" charset="-128"/>
              </a:rPr>
              <a:t>、製造</a:t>
            </a:r>
            <a:r>
              <a:rPr lang="ja-JP" altLang="en-US" sz="2400" b="1" dirty="0">
                <a:solidFill>
                  <a:srgbClr val="002060"/>
                </a:solidFill>
                <a:latin typeface="ＤＦＰ中太丸ゴシック体" panose="020F0700010101010101" pitchFamily="50" charset="-128"/>
                <a:ea typeface="ＤＦＰ中太丸ゴシック体" panose="020F0700010101010101" pitchFamily="50" charset="-128"/>
              </a:rPr>
              <a:t>や所持・使用・販売を禁じて</a:t>
            </a:r>
            <a:r>
              <a:rPr lang="ja-JP" altLang="en-US" sz="2400" b="1" dirty="0" smtClean="0">
                <a:solidFill>
                  <a:srgbClr val="002060"/>
                </a:solidFill>
                <a:latin typeface="ＤＦＰ中太丸ゴシック体" panose="020F0700010101010101" pitchFamily="50" charset="-128"/>
                <a:ea typeface="ＤＦＰ中太丸ゴシック体" panose="020F0700010101010101" pitchFamily="50" charset="-128"/>
              </a:rPr>
              <a:t>いる</a:t>
            </a:r>
            <a:r>
              <a:rPr lang="ja-JP" altLang="en-US" sz="2000" b="1" dirty="0" smtClean="0">
                <a:solidFill>
                  <a:srgbClr val="002060"/>
                </a:solidFill>
                <a:latin typeface="ＤＦＰ中太丸ゴシック体" panose="020F0700010101010101" pitchFamily="50" charset="-128"/>
                <a:ea typeface="ＤＦＰ中太丸ゴシック体" panose="020F0700010101010101" pitchFamily="50" charset="-128"/>
              </a:rPr>
              <a:t>（医</a:t>
            </a:r>
            <a:r>
              <a:rPr lang="ja-JP" altLang="en-US" sz="2000" b="1" dirty="0">
                <a:solidFill>
                  <a:srgbClr val="002060"/>
                </a:solidFill>
                <a:latin typeface="ＤＦＰ中太丸ゴシック体" panose="020F0700010101010101" pitchFamily="50" charset="-128"/>
                <a:ea typeface="ＤＦＰ中太丸ゴシック体" panose="020F0700010101010101" pitchFamily="50" charset="-128"/>
              </a:rPr>
              <a:t>薬品医療機器</a:t>
            </a:r>
            <a:r>
              <a:rPr lang="ja-JP" altLang="en-US" sz="2000" b="1" dirty="0" smtClean="0">
                <a:solidFill>
                  <a:srgbClr val="002060"/>
                </a:solidFill>
                <a:latin typeface="ＤＦＰ中太丸ゴシック体" panose="020F0700010101010101" pitchFamily="50" charset="-128"/>
                <a:ea typeface="ＤＦＰ中太丸ゴシック体" panose="020F0700010101010101" pitchFamily="50" charset="-128"/>
              </a:rPr>
              <a:t>等法）</a:t>
            </a:r>
            <a:r>
              <a:rPr lang="ja-JP" altLang="en-US" sz="2400" b="1" dirty="0" smtClean="0">
                <a:solidFill>
                  <a:srgbClr val="002060"/>
                </a:solidFill>
                <a:latin typeface="ＤＦＰ中太丸ゴシック体" panose="020F0700010101010101" pitchFamily="50" charset="-128"/>
                <a:ea typeface="ＤＦＰ中太丸ゴシック体" panose="020F0700010101010101" pitchFamily="50" charset="-128"/>
              </a:rPr>
              <a:t>化学物質のことで、個別</a:t>
            </a:r>
            <a:r>
              <a:rPr lang="ja-JP" altLang="en-US" sz="2400" b="1" dirty="0">
                <a:solidFill>
                  <a:srgbClr val="002060"/>
                </a:solidFill>
                <a:latin typeface="ＤＦＰ中太丸ゴシック体" panose="020F0700010101010101" pitchFamily="50" charset="-128"/>
                <a:ea typeface="ＤＦＰ中太丸ゴシック体" panose="020F0700010101010101" pitchFamily="50" charset="-128"/>
              </a:rPr>
              <a:t>の物質ごとに</a:t>
            </a:r>
            <a:r>
              <a:rPr lang="ja-JP" altLang="en-US" sz="2400" b="1" dirty="0" smtClean="0">
                <a:solidFill>
                  <a:srgbClr val="002060"/>
                </a:solidFill>
                <a:latin typeface="ＤＦＰ中太丸ゴシック体" panose="020F0700010101010101" pitchFamily="50" charset="-128"/>
                <a:ea typeface="ＤＦＰ中太丸ゴシック体" panose="020F0700010101010101" pitchFamily="50" charset="-128"/>
              </a:rPr>
              <a:t>指定されていた</a:t>
            </a:r>
            <a:r>
              <a:rPr lang="ja-JP" altLang="en-US" sz="2400" b="1" dirty="0">
                <a:solidFill>
                  <a:srgbClr val="002060"/>
                </a:solidFill>
                <a:latin typeface="ＤＦＰ中太丸ゴシック体" panose="020F0700010101010101" pitchFamily="50" charset="-128"/>
                <a:ea typeface="ＤＦＰ中太丸ゴシック体" panose="020F0700010101010101" pitchFamily="50" charset="-128"/>
              </a:rPr>
              <a:t>が、化学構造の一部を変えた物質</a:t>
            </a:r>
            <a:r>
              <a:rPr lang="ja-JP" altLang="en-US" sz="2400" b="1" dirty="0" smtClean="0">
                <a:solidFill>
                  <a:srgbClr val="002060"/>
                </a:solidFill>
                <a:latin typeface="ＤＦＰ中太丸ゴシック体" panose="020F0700010101010101" pitchFamily="50" charset="-128"/>
                <a:ea typeface="ＤＦＰ中太丸ゴシック体" panose="020F0700010101010101" pitchFamily="50" charset="-128"/>
              </a:rPr>
              <a:t>がすぐ出回り、販売側</a:t>
            </a:r>
            <a:r>
              <a:rPr lang="ja-JP" altLang="en-US" sz="2400" b="1" dirty="0">
                <a:solidFill>
                  <a:srgbClr val="002060"/>
                </a:solidFill>
                <a:latin typeface="ＤＦＰ中太丸ゴシック体" panose="020F0700010101010101" pitchFamily="50" charset="-128"/>
                <a:ea typeface="ＤＦＰ中太丸ゴシック体" panose="020F0700010101010101" pitchFamily="50" charset="-128"/>
              </a:rPr>
              <a:t>との「いたちごっこ</a:t>
            </a:r>
            <a:r>
              <a:rPr lang="ja-JP" altLang="en-US" sz="2400" b="1" dirty="0" smtClean="0">
                <a:solidFill>
                  <a:srgbClr val="002060"/>
                </a:solidFill>
                <a:latin typeface="ＤＦＰ中太丸ゴシック体" panose="020F0700010101010101" pitchFamily="50" charset="-128"/>
                <a:ea typeface="ＤＦＰ中太丸ゴシック体" panose="020F0700010101010101" pitchFamily="50" charset="-128"/>
              </a:rPr>
              <a:t>」が続いたため、こうした悪循環に対する防止策として、指定薬物制度に</a:t>
            </a:r>
            <a:r>
              <a:rPr lang="ja-JP" altLang="en-US" sz="2400" b="1" u="sng" dirty="0" smtClean="0">
                <a:solidFill>
                  <a:srgbClr val="C00000"/>
                </a:solidFill>
                <a:latin typeface="ＤＦＰ中太丸ゴシック体" panose="020F0700010101010101" pitchFamily="50" charset="-128"/>
                <a:ea typeface="ＤＦＰ中太丸ゴシック体" panose="020F0700010101010101" pitchFamily="50" charset="-128"/>
              </a:rPr>
              <a:t>包括規制</a:t>
            </a:r>
            <a:r>
              <a:rPr lang="ja-JP" altLang="en-US" sz="2400" b="1" dirty="0">
                <a:solidFill>
                  <a:srgbClr val="002060"/>
                </a:solidFill>
                <a:latin typeface="ＤＦＰ中太丸ゴシック体" panose="020F0700010101010101" pitchFamily="50" charset="-128"/>
                <a:ea typeface="ＤＦＰ中太丸ゴシック体" panose="020F0700010101010101" pitchFamily="50" charset="-128"/>
              </a:rPr>
              <a:t>の</a:t>
            </a:r>
            <a:r>
              <a:rPr lang="ja-JP" altLang="en-US" sz="2400" b="1" dirty="0" smtClean="0">
                <a:solidFill>
                  <a:srgbClr val="002060"/>
                </a:solidFill>
                <a:latin typeface="ＤＦＰ中太丸ゴシック体" panose="020F0700010101010101" pitchFamily="50" charset="-128"/>
                <a:ea typeface="ＤＦＰ中太丸ゴシック体" panose="020F0700010101010101" pitchFamily="50" charset="-128"/>
              </a:rPr>
              <a:t>仕組みが導入された。</a:t>
            </a:r>
            <a:endParaRPr lang="ja-JP" altLang="en-US" sz="2400" b="1"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4" name="正方形/長方形 3"/>
          <p:cNvSpPr/>
          <p:nvPr/>
        </p:nvSpPr>
        <p:spPr>
          <a:xfrm>
            <a:off x="782651" y="4386011"/>
            <a:ext cx="7560840" cy="2160000"/>
          </a:xfrm>
          <a:prstGeom prst="rect">
            <a:avLst/>
          </a:prstGeom>
          <a:solidFill>
            <a:schemeClr val="bg1"/>
          </a:solidFill>
          <a:ln w="12700">
            <a:solidFill>
              <a:schemeClr val="accent1"/>
            </a:solidFill>
          </a:ln>
          <a:effectLst>
            <a:outerShdw blurRad="50800" dist="38100" dir="5400000" algn="t" rotWithShape="0">
              <a:prstClr val="black">
                <a:alpha val="40000"/>
              </a:prstClr>
            </a:outerShdw>
          </a:effectLst>
        </p:spPr>
        <p:txBody>
          <a:bodyPr wrap="square" anchor="ctr">
            <a:spAutoFit/>
          </a:bodyPr>
          <a:lstStyle/>
          <a:p>
            <a:r>
              <a:rPr lang="ja-JP" altLang="en-US" sz="2800" dirty="0" smtClean="0">
                <a:solidFill>
                  <a:srgbClr val="002060"/>
                </a:solidFill>
                <a:latin typeface="ＤＦＰ中太丸ゴシック体" panose="020F0700010101010101" pitchFamily="50" charset="-128"/>
                <a:ea typeface="ＤＦＰ中太丸ゴシック体" panose="020F0700010101010101" pitchFamily="50" charset="-128"/>
              </a:rPr>
              <a:t>＜指定薬物への指定数＞</a:t>
            </a:r>
            <a:r>
              <a:rPr lang="en-US" altLang="ja-JP" sz="2800" dirty="0" smtClean="0">
                <a:solidFill>
                  <a:srgbClr val="002060"/>
                </a:solidFill>
                <a:latin typeface="ＤＦＰ中太丸ゴシック体" panose="020F0700010101010101" pitchFamily="50" charset="-128"/>
                <a:ea typeface="ＤＦＰ中太丸ゴシック体" panose="020F0700010101010101" pitchFamily="50" charset="-128"/>
              </a:rPr>
              <a:t/>
            </a:r>
            <a:br>
              <a:rPr lang="en-US" altLang="ja-JP" sz="2800" dirty="0" smtClean="0">
                <a:solidFill>
                  <a:srgbClr val="002060"/>
                </a:solidFill>
                <a:latin typeface="ＤＦＰ中太丸ゴシック体" panose="020F0700010101010101" pitchFamily="50" charset="-128"/>
                <a:ea typeface="ＤＦＰ中太丸ゴシック体" panose="020F0700010101010101" pitchFamily="50" charset="-128"/>
              </a:rPr>
            </a:br>
            <a:endParaRPr lang="en-US" altLang="ja-JP" sz="1200" dirty="0" smtClean="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2800" dirty="0" smtClean="0">
                <a:solidFill>
                  <a:srgbClr val="002060"/>
                </a:solidFill>
                <a:latin typeface="ＤＦＰ中太丸ゴシック体" panose="020F0700010101010101" pitchFamily="50" charset="-128"/>
                <a:ea typeface="ＤＦＰ中太丸ゴシック体" panose="020F0700010101010101" pitchFamily="50" charset="-128"/>
              </a:rPr>
              <a:t>　　平成</a:t>
            </a:r>
            <a:r>
              <a:rPr lang="en-US" altLang="ja-JP" sz="2800" dirty="0">
                <a:solidFill>
                  <a:srgbClr val="002060"/>
                </a:solidFill>
                <a:latin typeface="ＤＦＰ中太丸ゴシック体" panose="020F0700010101010101" pitchFamily="50" charset="-128"/>
                <a:ea typeface="ＤＦＰ中太丸ゴシック体" panose="020F0700010101010101" pitchFamily="50" charset="-128"/>
              </a:rPr>
              <a:t>25</a:t>
            </a:r>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年</a:t>
            </a:r>
            <a:r>
              <a:rPr lang="en-US" altLang="ja-JP" sz="2800" dirty="0">
                <a:solidFill>
                  <a:srgbClr val="002060"/>
                </a:solidFill>
                <a:latin typeface="ＤＦＰ中太丸ゴシック体" panose="020F0700010101010101" pitchFamily="50" charset="-128"/>
                <a:ea typeface="ＤＦＰ中太丸ゴシック体" panose="020F0700010101010101" pitchFamily="50" charset="-128"/>
              </a:rPr>
              <a:t>1</a:t>
            </a:r>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月</a:t>
            </a:r>
            <a:r>
              <a:rPr lang="ja-JP" altLang="en-US" sz="2800" dirty="0" smtClean="0">
                <a:solidFill>
                  <a:srgbClr val="002060"/>
                </a:solidFill>
                <a:latin typeface="ＤＦＰ中太丸ゴシック体" panose="020F0700010101010101" pitchFamily="50" charset="-128"/>
                <a:ea typeface="ＤＦＰ中太丸ゴシック体" panose="020F0700010101010101" pitchFamily="50" charset="-128"/>
              </a:rPr>
              <a:t>以前　</a:t>
            </a:r>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 </a:t>
            </a:r>
            <a:r>
              <a:rPr lang="ja-JP" altLang="en-US" sz="2800" dirty="0" smtClean="0">
                <a:solidFill>
                  <a:srgbClr val="002060"/>
                </a:solidFill>
                <a:latin typeface="ＤＦＰ中太丸ゴシック体" panose="020F0700010101010101" pitchFamily="50" charset="-128"/>
                <a:ea typeface="ＤＦＰ中太丸ゴシック体" panose="020F0700010101010101" pitchFamily="50" charset="-128"/>
              </a:rPr>
              <a:t> </a:t>
            </a:r>
            <a:r>
              <a:rPr lang="ja-JP" altLang="en-US" sz="28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約</a:t>
            </a:r>
            <a:r>
              <a:rPr lang="en-US" altLang="ja-JP"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90</a:t>
            </a:r>
            <a:r>
              <a:rPr lang="ja-JP" altLang="en-US" sz="28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物質</a:t>
            </a:r>
            <a:endParaRPr lang="en-US" altLang="ja-JP" sz="28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sz="2800" dirty="0" smtClean="0">
                <a:solidFill>
                  <a:srgbClr val="002060"/>
                </a:solidFill>
                <a:latin typeface="ＤＦＰ中太丸ゴシック体" panose="020F0700010101010101" pitchFamily="50" charset="-128"/>
                <a:ea typeface="ＤＦＰ中太丸ゴシック体" panose="020F0700010101010101" pitchFamily="50" charset="-128"/>
              </a:rPr>
              <a:t>　　平成</a:t>
            </a:r>
            <a:r>
              <a:rPr lang="en-US" altLang="ja-JP" sz="2800" dirty="0" smtClean="0">
                <a:solidFill>
                  <a:srgbClr val="002060"/>
                </a:solidFill>
                <a:latin typeface="ＤＦＰ中太丸ゴシック体" panose="020F0700010101010101" pitchFamily="50" charset="-128"/>
                <a:ea typeface="ＤＦＰ中太丸ゴシック体" panose="020F0700010101010101" pitchFamily="50" charset="-128"/>
              </a:rPr>
              <a:t>27</a:t>
            </a:r>
            <a:r>
              <a:rPr lang="ja-JP" altLang="en-US" sz="2800" dirty="0" smtClean="0">
                <a:solidFill>
                  <a:srgbClr val="002060"/>
                </a:solidFill>
                <a:latin typeface="ＤＦＰ中太丸ゴシック体" panose="020F0700010101010101" pitchFamily="50" charset="-128"/>
                <a:ea typeface="ＤＦＰ中太丸ゴシック体" panose="020F0700010101010101" pitchFamily="50" charset="-128"/>
              </a:rPr>
              <a:t>年</a:t>
            </a:r>
            <a:r>
              <a:rPr lang="en-US" altLang="ja-JP" sz="2800" dirty="0" smtClean="0">
                <a:solidFill>
                  <a:srgbClr val="002060"/>
                </a:solidFill>
                <a:latin typeface="ＤＦＰ中太丸ゴシック体" panose="020F0700010101010101" pitchFamily="50" charset="-128"/>
                <a:ea typeface="ＤＦＰ中太丸ゴシック体" panose="020F0700010101010101" pitchFamily="50" charset="-128"/>
              </a:rPr>
              <a:t>1</a:t>
            </a:r>
            <a:r>
              <a:rPr lang="ja-JP" altLang="en-US" sz="2800" dirty="0" smtClean="0">
                <a:solidFill>
                  <a:srgbClr val="002060"/>
                </a:solidFill>
                <a:latin typeface="ＤＦＰ中太丸ゴシック体" panose="020F0700010101010101" pitchFamily="50" charset="-128"/>
                <a:ea typeface="ＤＦＰ中太丸ゴシック体" panose="020F0700010101010101" pitchFamily="50" charset="-128"/>
              </a:rPr>
              <a:t>月　　 　</a:t>
            </a:r>
            <a:r>
              <a:rPr lang="en-US" altLang="ja-JP" sz="28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1,400</a:t>
            </a:r>
            <a:r>
              <a:rPr lang="ja-JP" altLang="en-US" sz="2800" b="1" dirty="0" smtClean="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物質以上</a:t>
            </a:r>
            <a:endParaRPr lang="en-US" altLang="ja-JP"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5" name="正方形/長方形 4"/>
          <p:cNvSpPr/>
          <p:nvPr/>
        </p:nvSpPr>
        <p:spPr>
          <a:xfrm>
            <a:off x="-17857" y="1287735"/>
            <a:ext cx="9161857" cy="584775"/>
          </a:xfrm>
          <a:prstGeom prst="rect">
            <a:avLst/>
          </a:prstGeom>
        </p:spPr>
        <p:txBody>
          <a:bodyPr wrap="square">
            <a:spAutoFit/>
          </a:bodyPr>
          <a:lstStyle/>
          <a:p>
            <a:pPr algn="ctr"/>
            <a:r>
              <a:rPr lang="ja-JP" altLang="en-US" sz="32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新たらしい薬物がどんどん出ている</a:t>
            </a:r>
            <a:endParaRPr lang="ja-JP" altLang="en-US" sz="3200" b="1" dirty="0">
              <a:solidFill>
                <a:srgbClr val="FF6600"/>
              </a:solidFill>
              <a:effectLst>
                <a:outerShdw blurRad="38100" dist="38100" dir="2700000" algn="tl">
                  <a:srgbClr val="000000">
                    <a:alpha val="43137"/>
                  </a:srgbClr>
                </a:outerShdw>
              </a:effectLst>
            </a:endParaRPr>
          </a:p>
        </p:txBody>
      </p:sp>
      <p:sp>
        <p:nvSpPr>
          <p:cNvPr id="7" name="タイトル 1"/>
          <p:cNvSpPr txBox="1">
            <a:spLocks/>
          </p:cNvSpPr>
          <p:nvPr/>
        </p:nvSpPr>
        <p:spPr>
          <a:xfrm>
            <a:off x="-36193" y="17329"/>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指定薬物って･･･？</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8" name="Picture 29" descr="19ILBH1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9308" y="4644702"/>
            <a:ext cx="1513132" cy="1825476"/>
          </a:xfrm>
          <a:prstGeom prst="rect">
            <a:avLst/>
          </a:prstGeom>
          <a:noFill/>
        </p:spPr>
      </p:pic>
    </p:spTree>
    <p:extLst>
      <p:ext uri="{BB962C8B-B14F-4D97-AF65-F5344CB8AC3E}">
        <p14:creationId xmlns:p14="http://schemas.microsoft.com/office/powerpoint/2010/main" val="2904271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383932" y="5603282"/>
            <a:ext cx="4320480" cy="101566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覚せい剤の化学構造に類似するフェネチルアミン系及びカチノン系の</a:t>
            </a:r>
            <a:r>
              <a:rPr lang="ja-JP" altLang="en-US" sz="2000"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薬物は主</a:t>
            </a:r>
            <a:r>
              <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に液体や粉末から</a:t>
            </a:r>
            <a:r>
              <a:rPr lang="ja-JP" altLang="en-US" sz="2000"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検出される</a:t>
            </a:r>
            <a:endPar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pic>
        <p:nvPicPr>
          <p:cNvPr id="11" name="図 10"/>
          <p:cNvPicPr>
            <a:picLocks noChangeAspect="1"/>
          </p:cNvPicPr>
          <p:nvPr/>
        </p:nvPicPr>
        <p:blipFill rotWithShape="1">
          <a:blip r:embed="rId3" cstate="screen">
            <a:clrChange>
              <a:clrFrom>
                <a:srgbClr val="CDFFFF"/>
              </a:clrFrom>
              <a:clrTo>
                <a:srgbClr val="CDFFFF">
                  <a:alpha val="0"/>
                </a:srgbClr>
              </a:clrTo>
            </a:clrChange>
            <a:extLst>
              <a:ext uri="{28A0092B-C50C-407E-A947-70E740481C1C}">
                <a14:useLocalDpi xmlns:a14="http://schemas.microsoft.com/office/drawing/2010/main"/>
              </a:ext>
            </a:extLst>
          </a:blip>
          <a:srcRect/>
          <a:stretch/>
        </p:blipFill>
        <p:spPr>
          <a:xfrm>
            <a:off x="1048018" y="3582225"/>
            <a:ext cx="2381474" cy="2021321"/>
          </a:xfrm>
          <a:prstGeom prst="rect">
            <a:avLst/>
          </a:prstGeom>
        </p:spPr>
      </p:pic>
      <p:sp>
        <p:nvSpPr>
          <p:cNvPr id="14" name="テキスト ボックス 13"/>
          <p:cNvSpPr txBox="1"/>
          <p:nvPr/>
        </p:nvSpPr>
        <p:spPr>
          <a:xfrm>
            <a:off x="640569" y="1436830"/>
            <a:ext cx="4176464" cy="461665"/>
          </a:xfrm>
          <a:prstGeom prst="rect">
            <a:avLst/>
          </a:prstGeom>
          <a:noFill/>
        </p:spPr>
        <p:txBody>
          <a:bodyPr wrap="square" rtlCol="0">
            <a:spAutoFit/>
          </a:bodyPr>
          <a:lstStyle/>
          <a:p>
            <a:r>
              <a:rPr kumimoji="1" lang="ja-JP" altLang="en-US" sz="24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＜合成カンナビノイド系＞</a:t>
            </a:r>
            <a:endPar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0" name="正方形/長方形 9"/>
          <p:cNvSpPr/>
          <p:nvPr/>
        </p:nvSpPr>
        <p:spPr>
          <a:xfrm>
            <a:off x="632335" y="5603282"/>
            <a:ext cx="3521730" cy="101566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大麻の主成分の化学構造に類似</a:t>
            </a:r>
            <a:r>
              <a:rPr lang="ja-JP" altLang="en-US" sz="2000"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する系統</a:t>
            </a:r>
            <a:r>
              <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の</a:t>
            </a:r>
            <a:r>
              <a:rPr lang="ja-JP" altLang="en-US" sz="2000"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薬物で主</a:t>
            </a:r>
            <a:r>
              <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に乾燥植物片から</a:t>
            </a:r>
            <a:r>
              <a:rPr lang="ja-JP" altLang="en-US" sz="2000" b="1" dirty="0" smtClean="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検出される</a:t>
            </a:r>
            <a:endPar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5" name="テキスト ボックス 14"/>
          <p:cNvSpPr txBox="1"/>
          <p:nvPr/>
        </p:nvSpPr>
        <p:spPr>
          <a:xfrm>
            <a:off x="5152321" y="1485312"/>
            <a:ext cx="3654895" cy="461665"/>
          </a:xfrm>
          <a:prstGeom prst="rect">
            <a:avLst/>
          </a:prstGeom>
          <a:noFill/>
        </p:spPr>
        <p:txBody>
          <a:bodyPr wrap="square" rtlCol="0">
            <a:spAutoFit/>
          </a:bodyPr>
          <a:lstStyle/>
          <a:p>
            <a:r>
              <a:rPr kumimoji="1" lang="ja-JP" altLang="en-US" sz="24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＜フェネチルアミン系＞</a:t>
            </a:r>
            <a:endPar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6" name="テキスト ボックス 15"/>
          <p:cNvSpPr txBox="1"/>
          <p:nvPr/>
        </p:nvSpPr>
        <p:spPr>
          <a:xfrm>
            <a:off x="5152321" y="3509073"/>
            <a:ext cx="3312368" cy="461665"/>
          </a:xfrm>
          <a:prstGeom prst="rect">
            <a:avLst/>
          </a:prstGeom>
          <a:noFill/>
        </p:spPr>
        <p:txBody>
          <a:bodyPr wrap="square" rtlCol="0">
            <a:spAutoFit/>
          </a:bodyPr>
          <a:lstStyle/>
          <a:p>
            <a:r>
              <a:rPr kumimoji="1" lang="ja-JP" altLang="en-US" sz="2400" b="1" dirty="0" smtClean="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＜カチノン系＞</a:t>
            </a:r>
            <a:endPar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pic>
        <p:nvPicPr>
          <p:cNvPr id="3" name="図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6875" y="3996655"/>
            <a:ext cx="2992684" cy="1423308"/>
          </a:xfrm>
          <a:prstGeom prst="rect">
            <a:avLst/>
          </a:prstGeom>
        </p:spPr>
      </p:pic>
      <p:sp>
        <p:nvSpPr>
          <p:cNvPr id="17" name="テキスト ボックス 16"/>
          <p:cNvSpPr txBox="1"/>
          <p:nvPr/>
        </p:nvSpPr>
        <p:spPr>
          <a:xfrm>
            <a:off x="6808250" y="3982624"/>
            <a:ext cx="1594552" cy="307777"/>
          </a:xfrm>
          <a:prstGeom prst="rect">
            <a:avLst/>
          </a:prstGeom>
          <a:solidFill>
            <a:srgbClr val="FFFF00"/>
          </a:solidFill>
          <a:ln w="12700">
            <a:solidFill>
              <a:srgbClr val="0070C0"/>
            </a:solidFill>
          </a:ln>
        </p:spPr>
        <p:txBody>
          <a:bodyPr wrap="square" rtlCol="0">
            <a:spAutoFit/>
          </a:bodyPr>
          <a:lstStyle/>
          <a:p>
            <a:pPr algn="ctr"/>
            <a:r>
              <a:rPr kumimoji="1" lang="ja-JP" altLang="en-US" sz="1400" dirty="0" smtClean="0">
                <a:solidFill>
                  <a:srgbClr val="006666"/>
                </a:solidFill>
                <a:latin typeface="ＤＦＰ中太丸ゴシック体" panose="020F0700010101010101" pitchFamily="50" charset="-128"/>
                <a:ea typeface="ＤＦＰ中太丸ゴシック体" panose="020F0700010101010101" pitchFamily="50" charset="-128"/>
              </a:rPr>
              <a:t>包括指定第２号</a:t>
            </a:r>
            <a:endParaRPr kumimoji="1" lang="ja-JP" altLang="en-US" sz="1400" dirty="0">
              <a:solidFill>
                <a:srgbClr val="006666"/>
              </a:solidFill>
              <a:latin typeface="ＤＦＰ中太丸ゴシック体" panose="020F0700010101010101" pitchFamily="50" charset="-128"/>
              <a:ea typeface="ＤＦＰ中太丸ゴシック体" panose="020F0700010101010101" pitchFamily="50" charset="-128"/>
            </a:endParaRPr>
          </a:p>
        </p:txBody>
      </p:sp>
      <p:pic>
        <p:nvPicPr>
          <p:cNvPr id="9" name="図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5689" y="1926658"/>
            <a:ext cx="2815022" cy="1646155"/>
          </a:xfrm>
          <a:prstGeom prst="rect">
            <a:avLst/>
          </a:prstGeom>
        </p:spPr>
      </p:pic>
      <p:sp>
        <p:nvSpPr>
          <p:cNvPr id="21" name="テキスト ボックス 20"/>
          <p:cNvSpPr txBox="1"/>
          <p:nvPr/>
        </p:nvSpPr>
        <p:spPr>
          <a:xfrm>
            <a:off x="2843711" y="2058831"/>
            <a:ext cx="1540221" cy="307777"/>
          </a:xfrm>
          <a:prstGeom prst="rect">
            <a:avLst/>
          </a:prstGeom>
          <a:solidFill>
            <a:srgbClr val="FFFF00"/>
          </a:solidFill>
          <a:ln w="12700">
            <a:solidFill>
              <a:srgbClr val="0070C0"/>
            </a:solidFill>
          </a:ln>
        </p:spPr>
        <p:txBody>
          <a:bodyPr wrap="square" rtlCol="0">
            <a:spAutoFit/>
          </a:bodyPr>
          <a:lstStyle/>
          <a:p>
            <a:pPr algn="ctr"/>
            <a:r>
              <a:rPr kumimoji="1" lang="ja-JP" altLang="en-US" sz="1400" dirty="0" smtClean="0">
                <a:solidFill>
                  <a:srgbClr val="006666"/>
                </a:solidFill>
                <a:latin typeface="ＤＦＰ中太丸ゴシック体" panose="020F0700010101010101" pitchFamily="50" charset="-128"/>
                <a:ea typeface="ＤＦＰ中太丸ゴシック体" panose="020F0700010101010101" pitchFamily="50" charset="-128"/>
              </a:rPr>
              <a:t>包括指定第１号</a:t>
            </a:r>
            <a:endParaRPr kumimoji="1" lang="ja-JP" altLang="en-US" sz="1400" dirty="0">
              <a:solidFill>
                <a:srgbClr val="006666"/>
              </a:solidFill>
              <a:latin typeface="ＤＦＰ中太丸ゴシック体" panose="020F0700010101010101" pitchFamily="50" charset="-128"/>
              <a:ea typeface="ＤＦＰ中太丸ゴシック体" panose="020F0700010101010101" pitchFamily="50" charset="-128"/>
            </a:endParaRPr>
          </a:p>
        </p:txBody>
      </p:sp>
      <p:pic>
        <p:nvPicPr>
          <p:cNvPr id="2" name="図 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66400" y="2233277"/>
            <a:ext cx="2808533" cy="891981"/>
          </a:xfrm>
          <a:prstGeom prst="rect">
            <a:avLst/>
          </a:prstGeom>
        </p:spPr>
      </p:pic>
      <p:sp>
        <p:nvSpPr>
          <p:cNvPr id="20" name="タイトル 1"/>
          <p:cNvSpPr txBox="1">
            <a:spLocks/>
          </p:cNvSpPr>
          <p:nvPr/>
        </p:nvSpPr>
        <p:spPr>
          <a:xfrm>
            <a:off x="-17857" y="15287"/>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包括規制って･･･？</a:t>
            </a:r>
            <a:endPar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pic>
        <p:nvPicPr>
          <p:cNvPr id="22" name="Picture 11" descr="19ILBH04"/>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3173216" y="2998018"/>
            <a:ext cx="2059935" cy="1846614"/>
          </a:xfrm>
          <a:prstGeom prst="rect">
            <a:avLst/>
          </a:prstGeom>
          <a:noFill/>
        </p:spPr>
      </p:pic>
    </p:spTree>
    <p:extLst>
      <p:ext uri="{BB962C8B-B14F-4D97-AF65-F5344CB8AC3E}">
        <p14:creationId xmlns:p14="http://schemas.microsoft.com/office/powerpoint/2010/main" val="3127647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22454</TotalTime>
  <Words>4585</Words>
  <Application>Microsoft Office PowerPoint</Application>
  <PresentationFormat>画面に合わせる (4:3)</PresentationFormat>
  <Paragraphs>391</Paragraphs>
  <Slides>28</Slides>
  <Notes>28</Notes>
  <HiddenSlides>0</HiddenSlides>
  <MMClips>0</MMClips>
  <ScaleCrop>false</ScaleCrop>
  <HeadingPairs>
    <vt:vector size="8" baseType="variant">
      <vt:variant>
        <vt:lpstr>使用されているフォント</vt:lpstr>
      </vt:variant>
      <vt:variant>
        <vt:i4>16</vt:i4>
      </vt:variant>
      <vt:variant>
        <vt:lpstr>テーマ</vt:lpstr>
      </vt:variant>
      <vt:variant>
        <vt:i4>13</vt:i4>
      </vt:variant>
      <vt:variant>
        <vt:lpstr>埋め込まれた OLE サーバー</vt:lpstr>
      </vt:variant>
      <vt:variant>
        <vt:i4>1</vt:i4>
      </vt:variant>
      <vt:variant>
        <vt:lpstr>スライド タイトル</vt:lpstr>
      </vt:variant>
      <vt:variant>
        <vt:i4>28</vt:i4>
      </vt:variant>
    </vt:vector>
  </HeadingPairs>
  <TitlesOfParts>
    <vt:vector size="58" baseType="lpstr">
      <vt:lpstr>ＤＦＧ極太丸ゴシック体</vt:lpstr>
      <vt:lpstr>ＤＦＰ太丸ゴシック体</vt:lpstr>
      <vt:lpstr>ＤＦＰ中丸ゴシック体</vt:lpstr>
      <vt:lpstr>ＤＦＰ中太丸ゴシック体</vt:lpstr>
      <vt:lpstr>ＤＦＰ平成ゴシック体W7</vt:lpstr>
      <vt:lpstr>ＤＦ中太丸ゴシック体</vt:lpstr>
      <vt:lpstr>ＤＨＰ特太ゴシック体</vt:lpstr>
      <vt:lpstr>HG丸ｺﾞｼｯｸM-PRO</vt:lpstr>
      <vt:lpstr>ＭＳ Ｐゴシック</vt:lpstr>
      <vt:lpstr>ＭＳ ゴシック</vt:lpstr>
      <vt:lpstr>Arial</vt:lpstr>
      <vt:lpstr>Calibri</vt:lpstr>
      <vt:lpstr>Century</vt:lpstr>
      <vt:lpstr>Tahoma</vt:lpstr>
      <vt:lpstr>Times New Roman</vt:lpstr>
      <vt:lpstr>Trebuchet MS</vt:lpstr>
      <vt:lpstr>Office ​​テーマ</vt:lpstr>
      <vt:lpstr>デザイン テンプレート</vt:lpstr>
      <vt:lpstr>1_デザイン テンプレート</vt:lpstr>
      <vt:lpstr>2_デザイン テンプレート</vt:lpstr>
      <vt:lpstr>3_デザイン テンプレート</vt:lpstr>
      <vt:lpstr>4_デザイン テンプレート</vt:lpstr>
      <vt:lpstr>5_デザイン テンプレート</vt:lpstr>
      <vt:lpstr>6_デザイン テンプレート</vt:lpstr>
      <vt:lpstr>7_デザイン テンプレート</vt:lpstr>
      <vt:lpstr>8_デザイン テンプレート</vt:lpstr>
      <vt:lpstr>9_デザイン テンプレート</vt:lpstr>
      <vt:lpstr>10_デザイン テンプレート</vt:lpstr>
      <vt:lpstr>11_デザイン テンプレート</vt:lpstr>
      <vt:lpstr>Image</vt:lpstr>
      <vt:lpstr>危険ドラッグ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危険ドラッグ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木全勝彦</dc:creator>
  <cp:lastModifiedBy>木全勝彦</cp:lastModifiedBy>
  <cp:revision>488</cp:revision>
  <cp:lastPrinted>2015-02-28T09:15:59Z</cp:lastPrinted>
  <dcterms:created xsi:type="dcterms:W3CDTF">2013-03-02T04:46:32Z</dcterms:created>
  <dcterms:modified xsi:type="dcterms:W3CDTF">2015-03-11T12:44:15Z</dcterms:modified>
</cp:coreProperties>
</file>