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1"/>
  </p:notesMasterIdLst>
  <p:handoutMasterIdLst>
    <p:handoutMasterId r:id="rId82"/>
  </p:handoutMasterIdLst>
  <p:sldIdLst>
    <p:sldId id="256" r:id="rId3"/>
    <p:sldId id="534" r:id="rId4"/>
    <p:sldId id="535" r:id="rId5"/>
    <p:sldId id="536" r:id="rId6"/>
    <p:sldId id="537" r:id="rId7"/>
    <p:sldId id="707" r:id="rId8"/>
    <p:sldId id="713" r:id="rId9"/>
    <p:sldId id="715" r:id="rId10"/>
    <p:sldId id="716" r:id="rId11"/>
    <p:sldId id="717" r:id="rId12"/>
    <p:sldId id="708" r:id="rId13"/>
    <p:sldId id="581" r:id="rId14"/>
    <p:sldId id="577" r:id="rId15"/>
    <p:sldId id="623" r:id="rId16"/>
    <p:sldId id="624" r:id="rId17"/>
    <p:sldId id="625" r:id="rId18"/>
    <p:sldId id="699" r:id="rId19"/>
    <p:sldId id="539" r:id="rId20"/>
    <p:sldId id="710" r:id="rId21"/>
    <p:sldId id="591" r:id="rId22"/>
    <p:sldId id="711" r:id="rId23"/>
    <p:sldId id="585" r:id="rId24"/>
    <p:sldId id="542" r:id="rId25"/>
    <p:sldId id="543" r:id="rId26"/>
    <p:sldId id="544" r:id="rId27"/>
    <p:sldId id="545" r:id="rId28"/>
    <p:sldId id="546" r:id="rId29"/>
    <p:sldId id="718" r:id="rId30"/>
    <p:sldId id="712" r:id="rId31"/>
    <p:sldId id="719" r:id="rId32"/>
    <p:sldId id="721" r:id="rId33"/>
    <p:sldId id="547" r:id="rId34"/>
    <p:sldId id="698" r:id="rId35"/>
    <p:sldId id="709" r:id="rId36"/>
    <p:sldId id="550" r:id="rId37"/>
    <p:sldId id="587" r:id="rId38"/>
    <p:sldId id="549" r:id="rId39"/>
    <p:sldId id="551" r:id="rId40"/>
    <p:sldId id="588" r:id="rId41"/>
    <p:sldId id="589" r:id="rId42"/>
    <p:sldId id="590" r:id="rId43"/>
    <p:sldId id="552" r:id="rId44"/>
    <p:sldId id="557" r:id="rId45"/>
    <p:sldId id="555" r:id="rId46"/>
    <p:sldId id="556" r:id="rId47"/>
    <p:sldId id="558" r:id="rId48"/>
    <p:sldId id="559" r:id="rId49"/>
    <p:sldId id="554" r:id="rId50"/>
    <p:sldId id="553" r:id="rId51"/>
    <p:sldId id="560" r:id="rId52"/>
    <p:sldId id="562" r:id="rId53"/>
    <p:sldId id="572" r:id="rId54"/>
    <p:sldId id="573" r:id="rId55"/>
    <p:sldId id="622" r:id="rId56"/>
    <p:sldId id="571" r:id="rId57"/>
    <p:sldId id="696" r:id="rId58"/>
    <p:sldId id="580" r:id="rId59"/>
    <p:sldId id="564" r:id="rId60"/>
    <p:sldId id="592" r:id="rId61"/>
    <p:sldId id="565" r:id="rId62"/>
    <p:sldId id="582" r:id="rId63"/>
    <p:sldId id="583" r:id="rId64"/>
    <p:sldId id="578" r:id="rId65"/>
    <p:sldId id="566" r:id="rId66"/>
    <p:sldId id="584" r:id="rId67"/>
    <p:sldId id="567" r:id="rId68"/>
    <p:sldId id="568" r:id="rId69"/>
    <p:sldId id="579" r:id="rId70"/>
    <p:sldId id="569" r:id="rId71"/>
    <p:sldId id="575" r:id="rId72"/>
    <p:sldId id="703" r:id="rId73"/>
    <p:sldId id="704" r:id="rId74"/>
    <p:sldId id="705" r:id="rId75"/>
    <p:sldId id="706" r:id="rId76"/>
    <p:sldId id="593" r:id="rId77"/>
    <p:sldId id="570" r:id="rId78"/>
    <p:sldId id="701" r:id="rId79"/>
    <p:sldId id="574" r:id="rId8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B43C1"/>
    <a:srgbClr val="0F55F1"/>
    <a:srgbClr val="003A1A"/>
    <a:srgbClr val="003217"/>
    <a:srgbClr val="005C2A"/>
    <a:srgbClr val="00642D"/>
    <a:srgbClr val="007A37"/>
    <a:srgbClr val="00863D"/>
    <a:srgbClr val="F856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70" autoAdjust="0"/>
    <p:restoredTop sz="94967" autoAdjust="0"/>
  </p:normalViewPr>
  <p:slideViewPr>
    <p:cSldViewPr>
      <p:cViewPr varScale="1">
        <p:scale>
          <a:sx n="74" d="100"/>
          <a:sy n="74" d="100"/>
        </p:scale>
        <p:origin x="5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c:v>
                </c:pt>
              </c:strCache>
            </c:strRef>
          </c:tx>
          <c:spPr>
            <a:ln w="44450">
              <a:solidFill>
                <a:schemeClr val="bg1"/>
              </a:solidFill>
            </a:ln>
          </c:spPr>
          <c:xVal>
            <c:numRef>
              <c:f>Sheet1!$A$2:$A$9</c:f>
              <c:numCache>
                <c:formatCode>General</c:formatCode>
                <c:ptCount val="8"/>
                <c:pt idx="0">
                  <c:v>4</c:v>
                </c:pt>
                <c:pt idx="1">
                  <c:v>5</c:v>
                </c:pt>
                <c:pt idx="2">
                  <c:v>6</c:v>
                </c:pt>
                <c:pt idx="3">
                  <c:v>7</c:v>
                </c:pt>
                <c:pt idx="4">
                  <c:v>8</c:v>
                </c:pt>
                <c:pt idx="5">
                  <c:v>9</c:v>
                </c:pt>
                <c:pt idx="6">
                  <c:v>10</c:v>
                </c:pt>
                <c:pt idx="7">
                  <c:v>11</c:v>
                </c:pt>
              </c:numCache>
            </c:numRef>
          </c:xVal>
          <c:yVal>
            <c:numRef>
              <c:f>Sheet1!$B$2:$B$9</c:f>
              <c:numCache>
                <c:formatCode>General</c:formatCode>
                <c:ptCount val="8"/>
                <c:pt idx="0">
                  <c:v>100</c:v>
                </c:pt>
                <c:pt idx="1">
                  <c:v>99</c:v>
                </c:pt>
                <c:pt idx="2">
                  <c:v>94</c:v>
                </c:pt>
                <c:pt idx="3">
                  <c:v>75</c:v>
                </c:pt>
                <c:pt idx="4">
                  <c:v>20</c:v>
                </c:pt>
                <c:pt idx="5">
                  <c:v>3</c:v>
                </c:pt>
                <c:pt idx="6">
                  <c:v>0</c:v>
                </c:pt>
                <c:pt idx="7">
                  <c:v>0</c:v>
                </c:pt>
              </c:numCache>
            </c:numRef>
          </c:yVal>
          <c:smooth val="1"/>
        </c:ser>
        <c:dLbls>
          <c:showLegendKey val="0"/>
          <c:showVal val="0"/>
          <c:showCatName val="0"/>
          <c:showSerName val="0"/>
          <c:showPercent val="0"/>
          <c:showBubbleSize val="0"/>
        </c:dLbls>
        <c:axId val="290393856"/>
        <c:axId val="290396208"/>
      </c:scatterChart>
      <c:valAx>
        <c:axId val="290393856"/>
        <c:scaling>
          <c:orientation val="minMax"/>
          <c:max val="11"/>
          <c:min val="4"/>
        </c:scaling>
        <c:delete val="0"/>
        <c:axPos val="b"/>
        <c:majorGridlines/>
        <c:numFmt formatCode="General" sourceLinked="1"/>
        <c:majorTickMark val="out"/>
        <c:minorTickMark val="none"/>
        <c:tickLblPos val="nextTo"/>
        <c:crossAx val="290396208"/>
        <c:crosses val="autoZero"/>
        <c:crossBetween val="midCat"/>
      </c:valAx>
      <c:valAx>
        <c:axId val="290396208"/>
        <c:scaling>
          <c:orientation val="minMax"/>
          <c:max val="100"/>
          <c:min val="0"/>
        </c:scaling>
        <c:delete val="0"/>
        <c:axPos val="l"/>
        <c:majorGridlines/>
        <c:numFmt formatCode="General" sourceLinked="1"/>
        <c:majorTickMark val="out"/>
        <c:minorTickMark val="none"/>
        <c:tickLblPos val="nextTo"/>
        <c:crossAx val="290393856"/>
        <c:crosses val="autoZero"/>
        <c:crossBetween val="midCat"/>
      </c:valAx>
      <c:spPr>
        <a:ln>
          <a:noFill/>
        </a:ln>
      </c:spPr>
    </c:plotArea>
    <c:plotVisOnly val="1"/>
    <c:dispBlanksAs val="gap"/>
    <c:showDLblsOverMax val="0"/>
  </c:chart>
  <c:txPr>
    <a:bodyPr/>
    <a:lstStyle/>
    <a:p>
      <a:pPr>
        <a:defRPr sz="1800">
          <a:solidFill>
            <a:schemeClr val="bg1"/>
          </a:solidFill>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5"/>
            <a:ext cx="2918249" cy="493395"/>
          </a:xfrm>
          <a:prstGeom prst="rect">
            <a:avLst/>
          </a:prstGeom>
        </p:spPr>
        <p:txBody>
          <a:bodyPr vert="horz" lIns="91331" tIns="45663" rIns="91331" bIns="45663"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932" y="5"/>
            <a:ext cx="2918249" cy="493395"/>
          </a:xfrm>
          <a:prstGeom prst="rect">
            <a:avLst/>
          </a:prstGeom>
        </p:spPr>
        <p:txBody>
          <a:bodyPr vert="horz" lIns="91331" tIns="45663" rIns="91331" bIns="45663" rtlCol="0"/>
          <a:lstStyle>
            <a:lvl1pPr algn="r">
              <a:defRPr sz="1200"/>
            </a:lvl1pPr>
          </a:lstStyle>
          <a:p>
            <a:fld id="{45D4B97C-3D35-41C2-AABE-0F2DD8277D41}" type="datetimeFigureOut">
              <a:rPr kumimoji="1" lang="ja-JP" altLang="en-US" smtClean="0"/>
              <a:pPr/>
              <a:t>2015/6/2</a:t>
            </a:fld>
            <a:endParaRPr kumimoji="1" lang="ja-JP" altLang="en-US"/>
          </a:p>
        </p:txBody>
      </p:sp>
      <p:sp>
        <p:nvSpPr>
          <p:cNvPr id="4" name="フッター プレースホルダ 3"/>
          <p:cNvSpPr>
            <a:spLocks noGrp="1"/>
          </p:cNvSpPr>
          <p:nvPr>
            <p:ph type="ftr" sz="quarter" idx="2"/>
          </p:nvPr>
        </p:nvSpPr>
        <p:spPr>
          <a:xfrm>
            <a:off x="4" y="9371332"/>
            <a:ext cx="2918249" cy="493394"/>
          </a:xfrm>
          <a:prstGeom prst="rect">
            <a:avLst/>
          </a:prstGeom>
        </p:spPr>
        <p:txBody>
          <a:bodyPr vert="horz" lIns="91331" tIns="45663" rIns="91331" bIns="45663"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932" y="9371332"/>
            <a:ext cx="2918249" cy="493394"/>
          </a:xfrm>
          <a:prstGeom prst="rect">
            <a:avLst/>
          </a:prstGeom>
        </p:spPr>
        <p:txBody>
          <a:bodyPr vert="horz" lIns="91331" tIns="45663" rIns="91331" bIns="45663" rtlCol="0" anchor="b"/>
          <a:lstStyle>
            <a:lvl1pPr algn="r">
              <a:defRPr sz="1200"/>
            </a:lvl1pPr>
          </a:lstStyle>
          <a:p>
            <a:fld id="{460A47BD-E83D-4A78-9EBD-FFDCE17E8CB0}" type="slidenum">
              <a:rPr kumimoji="1" lang="ja-JP" altLang="en-US" smtClean="0"/>
              <a:pPr/>
              <a:t>‹#›</a:t>
            </a:fld>
            <a:endParaRPr kumimoji="1" lang="ja-JP" altLang="en-US"/>
          </a:p>
        </p:txBody>
      </p:sp>
    </p:spTree>
    <p:extLst>
      <p:ext uri="{BB962C8B-B14F-4D97-AF65-F5344CB8AC3E}">
        <p14:creationId xmlns:p14="http://schemas.microsoft.com/office/powerpoint/2010/main" val="10596460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6"/>
          </a:xfrm>
          <a:prstGeom prst="rect">
            <a:avLst/>
          </a:prstGeom>
        </p:spPr>
        <p:txBody>
          <a:bodyPr vert="horz" lIns="91331" tIns="45663" rIns="91331" bIns="4566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4" y="0"/>
            <a:ext cx="2918830" cy="493316"/>
          </a:xfrm>
          <a:prstGeom prst="rect">
            <a:avLst/>
          </a:prstGeom>
        </p:spPr>
        <p:txBody>
          <a:bodyPr vert="horz" lIns="91331" tIns="45663" rIns="91331" bIns="45663" rtlCol="0"/>
          <a:lstStyle>
            <a:lvl1pPr algn="r">
              <a:defRPr sz="1200"/>
            </a:lvl1pPr>
          </a:lstStyle>
          <a:p>
            <a:fld id="{6D293863-6505-4954-BB58-05CB01865C69}" type="datetimeFigureOut">
              <a:rPr kumimoji="1" lang="ja-JP" altLang="en-US" smtClean="0"/>
              <a:pPr/>
              <a:t>2015/6/2</a:t>
            </a:fld>
            <a:endParaRPr kumimoji="1" lang="ja-JP" altLang="en-US" dirty="0"/>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31" tIns="45663" rIns="91331" bIns="45663" rtlCol="0" anchor="ctr"/>
          <a:lstStyle/>
          <a:p>
            <a:endParaRPr lang="ja-JP" altLang="en-US" dirty="0"/>
          </a:p>
        </p:txBody>
      </p:sp>
      <p:sp>
        <p:nvSpPr>
          <p:cNvPr id="5" name="ノート プレースホルダー 4"/>
          <p:cNvSpPr>
            <a:spLocks noGrp="1"/>
          </p:cNvSpPr>
          <p:nvPr>
            <p:ph type="body" sz="quarter" idx="3"/>
          </p:nvPr>
        </p:nvSpPr>
        <p:spPr>
          <a:xfrm>
            <a:off x="673577" y="4686503"/>
            <a:ext cx="5388610" cy="4439841"/>
          </a:xfrm>
          <a:prstGeom prst="rect">
            <a:avLst/>
          </a:prstGeom>
        </p:spPr>
        <p:txBody>
          <a:bodyPr vert="horz" lIns="91331" tIns="45663" rIns="91331" bIns="4566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0" cy="493316"/>
          </a:xfrm>
          <a:prstGeom prst="rect">
            <a:avLst/>
          </a:prstGeom>
        </p:spPr>
        <p:txBody>
          <a:bodyPr vert="horz" lIns="91331" tIns="45663" rIns="91331" bIns="4566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4" y="9371285"/>
            <a:ext cx="2918830" cy="493316"/>
          </a:xfrm>
          <a:prstGeom prst="rect">
            <a:avLst/>
          </a:prstGeom>
        </p:spPr>
        <p:txBody>
          <a:bodyPr vert="horz" lIns="91331" tIns="45663" rIns="91331" bIns="45663" rtlCol="0" anchor="b"/>
          <a:lstStyle>
            <a:lvl1pPr algn="r">
              <a:defRPr sz="1200"/>
            </a:lvl1pPr>
          </a:lstStyle>
          <a:p>
            <a:fld id="{6EF3A7D2-61C3-4490-BF64-0BE6DC960B38}" type="slidenum">
              <a:rPr kumimoji="1" lang="ja-JP" altLang="en-US" smtClean="0"/>
              <a:pPr/>
              <a:t>‹#›</a:t>
            </a:fld>
            <a:endParaRPr kumimoji="1" lang="ja-JP" altLang="en-US" dirty="0"/>
          </a:p>
        </p:txBody>
      </p:sp>
    </p:spTree>
    <p:extLst>
      <p:ext uri="{BB962C8B-B14F-4D97-AF65-F5344CB8AC3E}">
        <p14:creationId xmlns:p14="http://schemas.microsoft.com/office/powerpoint/2010/main" val="797650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akeda.co.jp/investor-information/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ja.wikipedia.org/wiki/1968%E5%B9%B4"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ja.wikipedia.org/wiki/%E3%83%8E%E3%83%BC%E3%82%A6%E3%82%A9%E3%83%BC%E3%82%AF" TargetMode="External"/><Relationship Id="rId5" Type="http://schemas.openxmlformats.org/officeDocument/2006/relationships/hyperlink" Target="http://ja.wikipedia.org/wiki/%E3%82%AA%E3%83%8F%E3%82%A4%E3%82%AA%E5%B7%9E" TargetMode="External"/><Relationship Id="rId4" Type="http://schemas.openxmlformats.org/officeDocument/2006/relationships/hyperlink" Target="http://ja.wikipedia.org/wiki/%E3%82%A2%E3%83%A1%E3%83%AA%E3%82%AB%E5%90%88%E8%A1%86%E5%9B%BD"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ja.wikipedia.org/wiki/%E3%82%A8%E3%83%B3%E3%83%99%E3%83%AD%E3%83%BC%E3%83%97_(%E3%82%A6%E3%82%A4%E3%83%AB%E3%82%B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ja.wikipedia.org/wiki/RNA%E3%82%A6%E3%82%A4%E3%83%AB%E3%82%B9"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ja.wikipedia.org/wiki/%E6%AE%BA%E8%8F%8C" TargetMode="External"/><Relationship Id="rId3" Type="http://schemas.openxmlformats.org/officeDocument/2006/relationships/hyperlink" Target="http://ja.wikipedia.org/wiki/%E9%85%B8%E5%8C%96" TargetMode="External"/><Relationship Id="rId7" Type="http://schemas.openxmlformats.org/officeDocument/2006/relationships/hyperlink" Target="http://ja.wikipedia.org/wiki/%E6%A0%B8%E9%85%B8"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ja.wikipedia.org/wiki/%E8%9B%8B%E7%99%BD%E8%B3%AA" TargetMode="External"/><Relationship Id="rId5" Type="http://schemas.openxmlformats.org/officeDocument/2006/relationships/hyperlink" Target="http://ja.wikipedia.org/wiki/%E7%B4%B0%E8%83%9E%E5%A3%81" TargetMode="External"/><Relationship Id="rId4" Type="http://schemas.openxmlformats.org/officeDocument/2006/relationships/hyperlink" Target="http://ja.wikipedia.org/wiki/%E7%B4%B0%E8%83%9E%E8%86%9C" TargetMode="External"/><Relationship Id="rId9" Type="http://schemas.openxmlformats.org/officeDocument/2006/relationships/hyperlink" Target="http://ja.wikipedia.org/wiki/%E6%B6%88%E6%AF%9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p>
          <a:p>
            <a:endParaRPr kumimoji="1" lang="en-US" altLang="ja-JP" b="0" dirty="0" smtClean="0"/>
          </a:p>
          <a:p>
            <a:endParaRPr kumimoji="1" lang="en-US" altLang="ja-JP" b="0"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a:t>
            </a:fld>
            <a:endParaRPr kumimoji="1" lang="ja-JP" altLang="en-US" dirty="0"/>
          </a:p>
        </p:txBody>
      </p:sp>
    </p:spTree>
    <p:extLst>
      <p:ext uri="{BB962C8B-B14F-4D97-AF65-F5344CB8AC3E}">
        <p14:creationId xmlns:p14="http://schemas.microsoft.com/office/powerpoint/2010/main" val="1639994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メーカーの説明会で有効性が認められたと</a:t>
            </a:r>
            <a:r>
              <a:rPr kumimoji="1" lang="en-US" altLang="ja-JP" dirty="0" smtClean="0"/>
              <a:t>PR</a:t>
            </a:r>
            <a:r>
              <a:rPr kumimoji="1" lang="ja-JP" altLang="en-US" dirty="0" smtClean="0"/>
              <a:t>しています。実際に文献も見ましたのでたしかだと思います。</a:t>
            </a:r>
            <a:endParaRPr kumimoji="1" lang="en-US" altLang="ja-JP" dirty="0" smtClean="0"/>
          </a:p>
          <a:p>
            <a:endParaRPr kumimoji="1" lang="en-US" altLang="ja-JP" dirty="0" smtClean="0"/>
          </a:p>
          <a:p>
            <a:r>
              <a:rPr kumimoji="1" lang="ja-JP" altLang="en-US" dirty="0" smtClean="0"/>
              <a:t>亜鉛化合物、クエン酸が添加されているようです。</a:t>
            </a:r>
            <a:endParaRPr kumimoji="1" lang="ja-JP" altLang="en-US" dirty="0"/>
          </a:p>
        </p:txBody>
      </p:sp>
      <p:sp>
        <p:nvSpPr>
          <p:cNvPr id="4" name="スライド番号プレースホルダ 3"/>
          <p:cNvSpPr>
            <a:spLocks noGrp="1"/>
          </p:cNvSpPr>
          <p:nvPr>
            <p:ph type="sldNum" sz="quarter" idx="10"/>
          </p:nvPr>
        </p:nvSpPr>
        <p:spPr/>
        <p:txBody>
          <a:bodyPr/>
          <a:lstStyle/>
          <a:p>
            <a:fld id="{6EF3A7D2-61C3-4490-BF64-0BE6DC960B38}" type="slidenum">
              <a:rPr kumimoji="1" lang="ja-JP" altLang="en-US" smtClean="0"/>
              <a:pPr/>
              <a:t>15</a:t>
            </a:fld>
            <a:endParaRPr kumimoji="1" lang="ja-JP" altLang="en-US" dirty="0"/>
          </a:p>
        </p:txBody>
      </p:sp>
    </p:spTree>
    <p:extLst>
      <p:ext uri="{BB962C8B-B14F-4D97-AF65-F5344CB8AC3E}">
        <p14:creationId xmlns:p14="http://schemas.microsoft.com/office/powerpoint/2010/main" val="322744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メーカーの説明会で有効性が認められたと</a:t>
            </a:r>
            <a:r>
              <a:rPr kumimoji="1" lang="en-US" altLang="ja-JP" dirty="0" smtClean="0"/>
              <a:t>PR</a:t>
            </a:r>
            <a:r>
              <a:rPr kumimoji="1" lang="ja-JP" altLang="en-US" dirty="0" smtClean="0"/>
              <a:t>しています。実際に文献も見ましたのでたしかだと思います。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6EF3A7D2-61C3-4490-BF64-0BE6DC960B38}" type="slidenum">
              <a:rPr kumimoji="1" lang="ja-JP" altLang="en-US" smtClean="0"/>
              <a:pPr/>
              <a:t>16</a:t>
            </a:fld>
            <a:endParaRPr kumimoji="1" lang="ja-JP" altLang="en-US" dirty="0"/>
          </a:p>
        </p:txBody>
      </p:sp>
    </p:spTree>
    <p:extLst>
      <p:ext uri="{BB962C8B-B14F-4D97-AF65-F5344CB8AC3E}">
        <p14:creationId xmlns:p14="http://schemas.microsoft.com/office/powerpoint/2010/main" val="217994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17</a:t>
            </a:fld>
            <a:endParaRPr kumimoji="1" lang="ja-JP" altLang="en-US" dirty="0"/>
          </a:p>
        </p:txBody>
      </p:sp>
    </p:spTree>
    <p:extLst>
      <p:ext uri="{BB962C8B-B14F-4D97-AF65-F5344CB8AC3E}">
        <p14:creationId xmlns:p14="http://schemas.microsoft.com/office/powerpoint/2010/main" val="200200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遺伝子型</a:t>
            </a:r>
            <a:r>
              <a:rPr lang="ja-JP" altLang="en-US" dirty="0" smtClean="0"/>
              <a:t>を特定した</a:t>
            </a:r>
            <a:r>
              <a:rPr lang="ja-JP" altLang="ja-JP" dirty="0" smtClean="0"/>
              <a:t>経鼻型ワクチンが開発中で、18～50歳の98人を対象とした臨床試験によれば発症を半分近くに抑える効果がある</a:t>
            </a:r>
            <a:r>
              <a:rPr lang="ja-JP" altLang="en-US" baseline="30000" dirty="0" smtClean="0"/>
              <a:t>。</a:t>
            </a:r>
            <a:endParaRPr lang="en-US" altLang="ja-JP" dirty="0" smtClean="0"/>
          </a:p>
          <a:p>
            <a:endParaRPr lang="en-US" altLang="ja-JP" dirty="0" smtClean="0"/>
          </a:p>
          <a:p>
            <a:r>
              <a:rPr kumimoji="1" lang="ja-JP" altLang="en-US" dirty="0" smtClean="0"/>
              <a:t>余談なんですが、ノロウイルスと血液型の関係の統計を千葉県の保健所が取ったんですが、最も高い発症率は</a:t>
            </a:r>
            <a:r>
              <a:rPr kumimoji="1" lang="en-US" altLang="ja-JP" dirty="0" smtClean="0"/>
              <a:t>A</a:t>
            </a:r>
            <a:r>
              <a:rPr kumimoji="1" lang="ja-JP" altLang="en-US" dirty="0" smtClean="0"/>
              <a:t>型で７１％、低い発症率は</a:t>
            </a:r>
            <a:r>
              <a:rPr kumimoji="1" lang="en-US" altLang="ja-JP" dirty="0" smtClean="0"/>
              <a:t>AB</a:t>
            </a:r>
            <a:r>
              <a:rPr kumimoji="1" lang="ja-JP" altLang="en-US" dirty="0" smtClean="0"/>
              <a:t>型で５５％らしいです。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リゴサイトは多様な遺伝子型のノロウイルスのワクチンをつくる技術を持ち、欧米などで臨床試験を進めている。</a:t>
            </a:r>
            <a:endParaRPr lang="en-US" altLang="ja-JP" dirty="0" smtClean="0">
              <a:effectLst/>
            </a:endParaRPr>
          </a:p>
          <a:p>
            <a:r>
              <a:rPr lang="ja-JP" altLang="en-US" dirty="0" smtClean="0">
                <a:effectLst/>
              </a:rPr>
              <a:t>武田薬品工業は５日、ワクチン関連技術を持つ米ベンチャー、リゴサイト・（ＬｉｇｏＣｙｔｅ）ファーマシューティカルズ（モンタナ州）を買収することで同社と合意したと発表した。</a:t>
            </a:r>
            <a:r>
              <a:rPr lang="en-US" altLang="ja-JP" dirty="0" smtClean="0">
                <a:effectLst/>
              </a:rPr>
              <a:t>11</a:t>
            </a:r>
            <a:r>
              <a:rPr lang="ja-JP" altLang="en-US" dirty="0" smtClean="0">
                <a:effectLst/>
              </a:rPr>
              <a:t>月末までに６千万ドル（約</a:t>
            </a:r>
            <a:r>
              <a:rPr lang="en-US" altLang="ja-JP" dirty="0" smtClean="0">
                <a:effectLst/>
              </a:rPr>
              <a:t>50</a:t>
            </a:r>
            <a:r>
              <a:rPr lang="ja-JP" altLang="en-US" dirty="0" smtClean="0">
                <a:effectLst/>
              </a:rPr>
              <a:t>億円）を投じ完全子会社化する。</a:t>
            </a:r>
            <a:endParaRPr lang="ja-JP" altLang="en-US" dirty="0" smtClean="0"/>
          </a:p>
          <a:p>
            <a:r>
              <a:rPr lang="ja-JP" altLang="en-US" dirty="0" smtClean="0">
                <a:effectLst/>
              </a:rPr>
              <a:t>　</a:t>
            </a:r>
            <a:r>
              <a:rPr lang="ja-JP" altLang="en-US" u="sng" dirty="0" smtClean="0">
                <a:effectLst/>
              </a:rPr>
              <a:t>リゴサイトは非上場で社員数が約</a:t>
            </a:r>
            <a:r>
              <a:rPr lang="en-US" altLang="ja-JP" u="sng" dirty="0" smtClean="0">
                <a:effectLst/>
              </a:rPr>
              <a:t>40</a:t>
            </a:r>
            <a:r>
              <a:rPr lang="ja-JP" altLang="en-US" u="sng" dirty="0" smtClean="0">
                <a:effectLst/>
              </a:rPr>
              <a:t>人のベンチャー。食中毒などの原因となるノロウイルスの感染を予防するワクチンの臨床試験（治験）を実施しているほか、インフルエンザワクチンなどの基礎研究も進めている</a:t>
            </a:r>
            <a:r>
              <a:rPr lang="ja-JP" altLang="en-US" dirty="0" smtClean="0">
                <a:effectLst/>
              </a:rPr>
              <a:t>。</a:t>
            </a:r>
            <a:endParaRPr lang="en-US" altLang="ja-JP" dirty="0" smtClean="0">
              <a:effectLst/>
            </a:endParaRPr>
          </a:p>
          <a:p>
            <a:r>
              <a:rPr lang="ja-JP" altLang="en-US" dirty="0" smtClean="0">
                <a:effectLst/>
              </a:rPr>
              <a:t>３５００→３</a:t>
            </a:r>
            <a:r>
              <a:rPr lang="en-US" altLang="ja-JP" dirty="0" smtClean="0">
                <a:effectLst/>
              </a:rPr>
              <a:t>7</a:t>
            </a:r>
            <a:r>
              <a:rPr lang="ja-JP" altLang="en-US" dirty="0" smtClean="0">
                <a:effectLst/>
              </a:rPr>
              <a:t>００円　ここ一年ﾀﾞ最高額。</a:t>
            </a:r>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20</a:t>
            </a:fld>
            <a:endParaRPr kumimoji="1" lang="ja-JP" altLang="en-US" dirty="0"/>
          </a:p>
        </p:txBody>
      </p:sp>
    </p:spTree>
    <p:extLst>
      <p:ext uri="{BB962C8B-B14F-4D97-AF65-F5344CB8AC3E}">
        <p14:creationId xmlns:p14="http://schemas.microsoft.com/office/powerpoint/2010/main" val="111411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&gt;</a:t>
            </a:r>
            <a:r>
              <a:rPr lang="ja-JP" altLang="en-US" dirty="0" smtClean="0">
                <a:hlinkClick r:id="rId3"/>
              </a:rPr>
              <a:t>株主・投資家の皆様</a:t>
            </a:r>
            <a:r>
              <a:rPr lang="ja-JP" altLang="en-US" dirty="0" smtClean="0"/>
              <a:t>の雑誌</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21</a:t>
            </a:fld>
            <a:endParaRPr kumimoji="1" lang="ja-JP" altLang="en-US" dirty="0"/>
          </a:p>
        </p:txBody>
      </p:sp>
    </p:spTree>
    <p:extLst>
      <p:ext uri="{BB962C8B-B14F-4D97-AF65-F5344CB8AC3E}">
        <p14:creationId xmlns:p14="http://schemas.microsoft.com/office/powerpoint/2010/main" val="1939832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ノロウイルスの感染経路なんですが、汚染された食品を食べたとき。調理従事者の手から、二次汚染された食品を食べたとき。　患者の糞便やおう吐物から感染などありますが、</a:t>
            </a:r>
            <a:r>
              <a:rPr lang="ja-JP" altLang="en-US"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rPr>
              <a:t>ほとんどが●これと●これです。</a:t>
            </a:r>
            <a:endParaRPr lang="en-US" altLang="ja-JP"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22</a:t>
            </a:fld>
            <a:endParaRPr kumimoji="1" lang="ja-JP" altLang="en-US" dirty="0"/>
          </a:p>
        </p:txBody>
      </p:sp>
    </p:spTree>
    <p:extLst>
      <p:ext uri="{BB962C8B-B14F-4D97-AF65-F5344CB8AC3E}">
        <p14:creationId xmlns:p14="http://schemas.microsoft.com/office/powerpoint/2010/main" val="3079092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これは、薬剤師の皆さんに聞いていただくために、作成したスライドではなく、薬剤師の先生方が、学校の先生方に、お話しいただくためのスライドです。</a:t>
            </a:r>
            <a:endParaRPr kumimoji="1" lang="en-US" altLang="ja-JP" dirty="0" smtClean="0"/>
          </a:p>
          <a:p>
            <a:endParaRPr kumimoji="1" lang="en-US" altLang="ja-JP" dirty="0" smtClean="0"/>
          </a:p>
          <a:p>
            <a:r>
              <a:rPr kumimoji="1" lang="ja-JP" altLang="en-US" dirty="0" smtClean="0"/>
              <a:t>和歌山市の教育委員会に、少し、このスライドのお話をしたら、校長会、教頭会、養護教諭の研究会、その他、先生方の研修会でお話ししました。</a:t>
            </a:r>
            <a:endParaRPr kumimoji="1" lang="en-US" altLang="ja-JP" dirty="0" smtClean="0"/>
          </a:p>
          <a:p>
            <a:endParaRPr kumimoji="1" lang="en-US" altLang="ja-JP" dirty="0" smtClean="0"/>
          </a:p>
          <a:p>
            <a:r>
              <a:rPr kumimoji="1" lang="ja-JP" altLang="en-US" dirty="0" smtClean="0"/>
              <a:t>皆さんが知っていることばかりですが、頭をリセットした状態で聞いていただけましたら幸いです。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これは、小学校の先生や生徒にお話ししている内容です。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これは、小学校の先生や生徒にお話ししている内容です。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28</a:t>
            </a:fld>
            <a:endParaRPr kumimoji="1" lang="ja-JP" altLang="en-US" dirty="0"/>
          </a:p>
        </p:txBody>
      </p:sp>
    </p:spTree>
    <p:extLst>
      <p:ext uri="{BB962C8B-B14F-4D97-AF65-F5344CB8AC3E}">
        <p14:creationId xmlns:p14="http://schemas.microsoft.com/office/powerpoint/2010/main" val="308712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れはみんながしっているうがい薬ですね。正しい使い方を言いますね。ガラスコップの三分の一くらいに水を入れ、イソジン液を逆さにして、１目盛から２目盛の間でいいでので、入れてください。まず、ブクブクうがいをしてください。その次にガラガラうがいになります。ガラガラうがいは１５秒間を２回してくださいね。１５</a:t>
            </a:r>
            <a:r>
              <a:rPr lang="en-US" altLang="ja-JP" dirty="0" smtClean="0"/>
              <a:t>×</a:t>
            </a:r>
            <a:r>
              <a:rPr lang="ja-JP" altLang="en-US" dirty="0" smtClean="0"/>
              <a:t>２＝３０秒　　なぜ、３０秒かというと、インフルエンザウイルスは、イソジン液と３０秒間、接触すると、死滅するからです。でも一番大事なのは、うがいの後、少なくとも５分間はそのままにしておいてください。何故なのかこれも実験し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2145301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れはみんながしっているうがい薬ですね。正しい使い方を言いますね。ガラスコップの三分の一くらいに水を入れ、イソジン液を逆さにして、１目盛から２目盛の間でいいでので、入れてください。まず、ブクブクうがいをしてください。その次にガラガラうがいになります。ガラガラうがいは１５秒間を２回してくださいね。１５</a:t>
            </a:r>
            <a:r>
              <a:rPr lang="en-US" altLang="ja-JP" dirty="0" smtClean="0"/>
              <a:t>×</a:t>
            </a:r>
            <a:r>
              <a:rPr lang="ja-JP" altLang="en-US" dirty="0" smtClean="0"/>
              <a:t>２＝３０秒　　なぜ、３０秒かというと、インフルエンザウイルスは、イソジン液と３０秒間、接触すると、死滅するからです。でも一番大事なのは、うがいの後、少なくとも５分間はそのままにしておいてください。何故なのかこれも実験しましょう。</a:t>
            </a:r>
            <a:endParaRPr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2704903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これはビタミンＣとヨードの反応式です。</a:t>
            </a:r>
            <a:endParaRPr kumimoji="1" lang="en-US" altLang="ja-JP" dirty="0" smtClean="0"/>
          </a:p>
          <a:p>
            <a:r>
              <a:rPr kumimoji="1" lang="ja-JP" altLang="en-US" dirty="0" smtClean="0"/>
              <a:t>どうしてこういうものをいれているのかというと、これも含めた３つの実験にはすべて、科学的根拠があるんだよって授業で言ってます。</a:t>
            </a:r>
            <a:endParaRPr kumimoji="1" lang="en-US" altLang="ja-JP" dirty="0" smtClean="0"/>
          </a:p>
          <a:p>
            <a:r>
              <a:rPr kumimoji="1" lang="ja-JP" altLang="en-US" dirty="0" smtClean="0"/>
              <a:t>これは、中学校、高校で、薬教育の授業を実施したとき、鉄剤とタンニンで錯体を作るから黒くなりますって言うんですが、錯体って何？聞かれたのでこういうのを作りました。</a:t>
            </a:r>
            <a:endParaRPr kumimoji="1" lang="en-US" altLang="ja-JP" dirty="0" smtClean="0"/>
          </a:p>
          <a:p>
            <a:r>
              <a:rPr kumimoji="1" lang="ja-JP" altLang="en-US" dirty="0" smtClean="0"/>
              <a:t>薬教育の中で行う実験は手品なんかじゃなくて、科学的根拠が必ずあることを説明すると、よく理解してくれました。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98F6DEF3-3A46-4DDB-BFB5-1BE9BDDA677D}"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011149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手に付着している８０～９０％の細菌が爪の中にいます。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33</a:t>
            </a:fld>
            <a:endParaRPr kumimoji="1" lang="ja-JP" altLang="en-US" dirty="0"/>
          </a:p>
        </p:txBody>
      </p:sp>
    </p:spTree>
    <p:extLst>
      <p:ext uri="{BB962C8B-B14F-4D97-AF65-F5344CB8AC3E}">
        <p14:creationId xmlns:p14="http://schemas.microsoft.com/office/powerpoint/2010/main" val="18541789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34</a:t>
            </a:fld>
            <a:endParaRPr lang="ja-JP" altLang="en-US" dirty="0">
              <a:solidFill>
                <a:prstClr val="black"/>
              </a:solidFill>
            </a:endParaRPr>
          </a:p>
        </p:txBody>
      </p:sp>
    </p:spTree>
    <p:extLst>
      <p:ext uri="{BB962C8B-B14F-4D97-AF65-F5344CB8AC3E}">
        <p14:creationId xmlns:p14="http://schemas.microsoft.com/office/powerpoint/2010/main" val="661429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今日、キッチンハイターを使用します。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chemeClr val="bg1"/>
                </a:solidFill>
                <a:effectLst>
                  <a:outerShdw blurRad="38100" dist="38100" dir="2700000" algn="tl">
                    <a:srgbClr val="000000">
                      <a:alpha val="43137"/>
                    </a:srgbClr>
                  </a:outerShdw>
                </a:effectLst>
                <a:latin typeface="+mn-ea"/>
              </a:rPr>
              <a:t>（１）感染力が強く、年齢を問わず、少量で人に感染します。</a:t>
            </a:r>
          </a:p>
          <a:p>
            <a:r>
              <a:rPr lang="ja-JP" altLang="en-US" dirty="0" smtClean="0">
                <a:solidFill>
                  <a:schemeClr val="bg1"/>
                </a:solidFill>
                <a:effectLst>
                  <a:outerShdw blurRad="38100" dist="38100" dir="2700000" algn="tl">
                    <a:srgbClr val="000000">
                      <a:alpha val="43137"/>
                    </a:srgbClr>
                  </a:outerShdw>
                </a:effectLst>
                <a:latin typeface="+mn-ea"/>
              </a:rPr>
              <a:t>（２）人だけに感染し、人の腸管内で増えます。</a:t>
            </a:r>
          </a:p>
          <a:p>
            <a:r>
              <a:rPr lang="ja-JP" altLang="en-US" dirty="0" smtClean="0">
                <a:solidFill>
                  <a:schemeClr val="bg1"/>
                </a:solidFill>
                <a:effectLst>
                  <a:outerShdw blurRad="38100" dist="38100" dir="2700000" algn="tl">
                    <a:srgbClr val="000000">
                      <a:alpha val="43137"/>
                    </a:srgbClr>
                  </a:outerShdw>
                </a:effectLst>
                <a:latin typeface="+mn-ea"/>
              </a:rPr>
              <a:t>（３）食品で増殖するわけではないので、食品の鮮度に関係</a:t>
            </a:r>
            <a:endParaRPr lang="en-US" altLang="ja-JP" dirty="0" smtClean="0">
              <a:solidFill>
                <a:schemeClr val="bg1"/>
              </a:solidFill>
              <a:effectLst>
                <a:outerShdw blurRad="38100" dist="38100" dir="2700000" algn="tl">
                  <a:srgbClr val="000000">
                    <a:alpha val="43137"/>
                  </a:srgbClr>
                </a:outerShdw>
              </a:effectLst>
              <a:latin typeface="+mn-ea"/>
            </a:endParaRPr>
          </a:p>
          <a:p>
            <a:r>
              <a:rPr lang="ja-JP" altLang="en-US" dirty="0" smtClean="0">
                <a:solidFill>
                  <a:schemeClr val="bg1"/>
                </a:solidFill>
                <a:effectLst>
                  <a:outerShdw blurRad="38100" dist="38100" dir="2700000" algn="tl">
                    <a:srgbClr val="000000">
                      <a:alpha val="43137"/>
                    </a:srgbClr>
                  </a:outerShdw>
                </a:effectLst>
                <a:latin typeface="+mn-ea"/>
              </a:rPr>
              <a:t>　　 なく感染します。</a:t>
            </a:r>
          </a:p>
          <a:p>
            <a:r>
              <a:rPr lang="ja-JP" altLang="en-US" dirty="0" smtClean="0">
                <a:solidFill>
                  <a:schemeClr val="bg1"/>
                </a:solidFill>
                <a:effectLst>
                  <a:outerShdw blurRad="38100" dist="38100" dir="2700000" algn="tl">
                    <a:srgbClr val="000000">
                      <a:alpha val="43137"/>
                    </a:srgbClr>
                  </a:outerShdw>
                </a:effectLst>
                <a:latin typeface="+mn-ea"/>
              </a:rPr>
              <a:t>（４）有効な消毒方法は、</a:t>
            </a:r>
            <a:r>
              <a:rPr lang="en-US" altLang="ja-JP" dirty="0" smtClean="0">
                <a:solidFill>
                  <a:schemeClr val="bg1"/>
                </a:solidFill>
                <a:effectLst>
                  <a:outerShdw blurRad="38100" dist="38100" dir="2700000" algn="tl">
                    <a:srgbClr val="000000">
                      <a:alpha val="43137"/>
                    </a:srgbClr>
                  </a:outerShdw>
                </a:effectLst>
                <a:latin typeface="+mn-ea"/>
              </a:rPr>
              <a:t>85</a:t>
            </a:r>
            <a:r>
              <a:rPr lang="ja-JP" altLang="en-US" dirty="0" smtClean="0">
                <a:solidFill>
                  <a:schemeClr val="bg1"/>
                </a:solidFill>
                <a:effectLst>
                  <a:outerShdw blurRad="38100" dist="38100" dir="2700000" algn="tl">
                    <a:srgbClr val="000000">
                      <a:alpha val="43137"/>
                    </a:srgbClr>
                  </a:outerShdw>
                </a:effectLst>
                <a:latin typeface="+mn-ea"/>
              </a:rPr>
              <a:t>℃で</a:t>
            </a:r>
            <a:r>
              <a:rPr lang="en-US" altLang="ja-JP" dirty="0" smtClean="0">
                <a:solidFill>
                  <a:schemeClr val="bg1"/>
                </a:solidFill>
                <a:effectLst>
                  <a:outerShdw blurRad="38100" dist="38100" dir="2700000" algn="tl">
                    <a:srgbClr val="000000">
                      <a:alpha val="43137"/>
                    </a:srgbClr>
                  </a:outerShdw>
                </a:effectLst>
                <a:latin typeface="+mn-ea"/>
              </a:rPr>
              <a:t>1</a:t>
            </a:r>
            <a:r>
              <a:rPr lang="ja-JP" altLang="en-US" dirty="0" smtClean="0">
                <a:solidFill>
                  <a:schemeClr val="bg1"/>
                </a:solidFill>
                <a:effectLst>
                  <a:outerShdw blurRad="38100" dist="38100" dir="2700000" algn="tl">
                    <a:srgbClr val="000000">
                      <a:alpha val="43137"/>
                    </a:srgbClr>
                  </a:outerShdw>
                </a:effectLst>
                <a:latin typeface="+mn-ea"/>
              </a:rPr>
              <a:t>分間以上の加熱、</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又は、次亜塩素酸ナトリウムです。</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（アルコールや逆性石けんによる消毒効果はほとんど</a:t>
            </a:r>
            <a:endParaRPr lang="en-US" altLang="ja-JP" dirty="0" smtClean="0">
              <a:solidFill>
                <a:schemeClr val="bg1"/>
              </a:solidFill>
              <a:effectLst>
                <a:outerShdw blurRad="38100" dist="38100" dir="2700000" algn="tl">
                  <a:srgbClr val="000000">
                    <a:alpha val="43137"/>
                  </a:srgbClr>
                </a:outerShdw>
              </a:effectLst>
              <a:latin typeface="+mn-ea"/>
            </a:endParaRPr>
          </a:p>
          <a:p>
            <a:r>
              <a:rPr lang="en-US" altLang="ja-JP" dirty="0" smtClean="0">
                <a:solidFill>
                  <a:schemeClr val="bg1"/>
                </a:solidFill>
                <a:effectLst>
                  <a:outerShdw blurRad="38100" dist="38100" dir="2700000" algn="tl">
                    <a:srgbClr val="000000">
                      <a:alpha val="43137"/>
                    </a:srgbClr>
                  </a:outerShdw>
                </a:effectLst>
                <a:latin typeface="+mn-ea"/>
              </a:rPr>
              <a:t>        </a:t>
            </a:r>
            <a:r>
              <a:rPr lang="ja-JP" altLang="en-US" dirty="0" smtClean="0">
                <a:solidFill>
                  <a:schemeClr val="bg1"/>
                </a:solidFill>
                <a:effectLst>
                  <a:outerShdw blurRad="38100" dist="38100" dir="2700000" algn="tl">
                    <a:srgbClr val="000000">
                      <a:alpha val="43137"/>
                    </a:srgbClr>
                  </a:outerShdw>
                </a:effectLst>
                <a:latin typeface="+mn-ea"/>
              </a:rPr>
              <a:t>なく、従来の衛生対策が通用しません。）</a:t>
            </a:r>
          </a:p>
          <a:p>
            <a:r>
              <a:rPr lang="ja-JP" altLang="en-US" dirty="0" smtClean="0">
                <a:solidFill>
                  <a:schemeClr val="bg1"/>
                </a:solidFill>
                <a:effectLst>
                  <a:outerShdw blurRad="38100" dist="38100" dir="2700000" algn="tl">
                    <a:srgbClr val="000000">
                      <a:alpha val="43137"/>
                    </a:srgbClr>
                  </a:outerShdw>
                </a:effectLst>
                <a:latin typeface="+mn-ea"/>
              </a:rPr>
              <a:t>（５）このウイルスに効果のある治療薬はありません。</a:t>
            </a:r>
          </a:p>
          <a:p>
            <a:r>
              <a:rPr lang="ja-JP" altLang="en-US" dirty="0" smtClean="0">
                <a:solidFill>
                  <a:schemeClr val="bg1"/>
                </a:solidFill>
                <a:effectLst>
                  <a:outerShdw blurRad="38100" dist="38100" dir="2700000" algn="tl">
                    <a:srgbClr val="000000">
                      <a:alpha val="43137"/>
                    </a:srgbClr>
                  </a:outerShdw>
                </a:effectLst>
                <a:latin typeface="+mn-ea"/>
              </a:rPr>
              <a:t>（６）何回でも感染します。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36</a:t>
            </a:fld>
            <a:endParaRPr kumimoji="1" lang="ja-JP" altLang="en-US" dirty="0"/>
          </a:p>
        </p:txBody>
      </p:sp>
    </p:spTree>
    <p:extLst>
      <p:ext uri="{BB962C8B-B14F-4D97-AF65-F5344CB8AC3E}">
        <p14:creationId xmlns:p14="http://schemas.microsoft.com/office/powerpoint/2010/main" val="15825770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このように希釈した次亜塩をスプレーする学校もあったんですが、ハイター等の製品で霧にするタイプのものは販売されていません。</a:t>
            </a:r>
            <a:endParaRPr kumimoji="1" lang="en-US" altLang="ja-JP" dirty="0" smtClean="0"/>
          </a:p>
          <a:p>
            <a:r>
              <a:rPr kumimoji="1" lang="ja-JP" altLang="en-US" dirty="0" smtClean="0"/>
              <a:t>どうしてか？霧になった細かい粒子は口に入るからです。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Wingdings" pitchFamily="2" charset="2"/>
              <a:buNone/>
              <a:defRPr/>
            </a:pPr>
            <a:r>
              <a:rPr kumimoji="1" lang="ja-JP" altLang="en-US" dirty="0" smtClean="0"/>
              <a:t>５０倍希釈なので、</a:t>
            </a:r>
            <a:r>
              <a:rPr lang="ja-JP" altLang="en-US" dirty="0" smtClean="0">
                <a:effectLst/>
              </a:rPr>
              <a:t>２リットルのペットボトルにキャップ</a:t>
            </a:r>
            <a:r>
              <a:rPr lang="en-US" altLang="ja-JP" dirty="0" smtClean="0">
                <a:effectLst/>
              </a:rPr>
              <a:t>2</a:t>
            </a:r>
            <a:r>
              <a:rPr lang="ja-JP" altLang="en-US" dirty="0" smtClean="0">
                <a:effectLst/>
              </a:rPr>
              <a:t>杯のハイターと、憶えてください。</a:t>
            </a:r>
            <a:endParaRPr lang="en-US" altLang="ja-JP" dirty="0" smtClean="0">
              <a:effectLst/>
            </a:endParaRPr>
          </a:p>
          <a:p>
            <a:pPr algn="l">
              <a:buFont typeface="Wingdings" pitchFamily="2" charset="2"/>
              <a:buNone/>
              <a:defRPr/>
            </a:pPr>
            <a:endParaRPr kumimoji="1" lang="en-US" altLang="ja-JP" dirty="0" smtClean="0"/>
          </a:p>
          <a:p>
            <a:pPr algn="l">
              <a:buFont typeface="Wingdings" pitchFamily="2" charset="2"/>
              <a:buNone/>
              <a:defRPr/>
            </a:pPr>
            <a:r>
              <a:rPr kumimoji="1" lang="en-US" altLang="ja-JP" dirty="0" smtClean="0"/>
              <a:t>CF)</a:t>
            </a:r>
          </a:p>
          <a:p>
            <a:pPr algn="l">
              <a:buFont typeface="Wingdings" pitchFamily="2" charset="2"/>
              <a:buNone/>
              <a:defRPr/>
            </a:pPr>
            <a:r>
              <a:rPr kumimoji="1" lang="ja-JP" altLang="en-US" dirty="0" smtClean="0"/>
              <a:t>ハイターを５０倍希釈って、憶えていただければいいと思います。</a:t>
            </a:r>
            <a:endParaRPr kumimoji="1" lang="en-US" altLang="ja-JP" dirty="0" smtClean="0"/>
          </a:p>
          <a:p>
            <a:pPr algn="l">
              <a:buFont typeface="Wingdings" pitchFamily="2" charset="2"/>
              <a:buNone/>
              <a:defRPr/>
            </a:pPr>
            <a:r>
              <a:rPr kumimoji="1" lang="ja-JP" altLang="en-US" dirty="0" smtClean="0"/>
              <a:t>２リットルだと、４０ｍｌ入れる！</a:t>
            </a:r>
            <a:r>
              <a:rPr kumimoji="1" lang="ja-JP" altLang="en-US" dirty="0" err="1" smtClean="0"/>
              <a:t>ってふうに</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●学校で原液をかける先生がいらっしゃったんですが、原液をかけることによって、悪いガスが発生するは、嘔吐物が飛散するはいいことないです。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全て密閉系で処理してください。</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原液は効果はありませんので、病院では、最低でも１％、５倍希釈して使用しています。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原液は水酸化ナトリウム、強いアルカリ性で、殺菌、殺ウイルス効果を抑えてあるためです。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原液は効かないばかりか、ガスを発生させて、危険です。</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r>
              <a:rPr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実験・・・・・・・・・・・・・・・・・・・・・・・・実験・・・・・・・・・・・・・・・・・・・・・・・・・・・・実験・・・・・・・・・・・・・・・・・・・・・・・・・・・・・・・・・・・</a:t>
            </a: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en-US" altLang="ja-JP"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pPr defTabSz="914032">
              <a:defRPr/>
            </a:pPr>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39</a:t>
            </a:fld>
            <a:endParaRPr kumimoji="1" lang="ja-JP" altLang="en-US" dirty="0"/>
          </a:p>
        </p:txBody>
      </p:sp>
    </p:spTree>
    <p:extLst>
      <p:ext uri="{BB962C8B-B14F-4D97-AF65-F5344CB8AC3E}">
        <p14:creationId xmlns:p14="http://schemas.microsoft.com/office/powerpoint/2010/main" val="2803180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縦軸が、殺菌効力のある</a:t>
            </a:r>
            <a:r>
              <a:rPr kumimoji="1" lang="en-US" altLang="ja-JP" dirty="0" smtClean="0"/>
              <a:t>HCLO</a:t>
            </a:r>
            <a:r>
              <a:rPr kumimoji="1" lang="ja-JP" altLang="en-US" dirty="0" smtClean="0"/>
              <a:t>の濃度です。横軸が</a:t>
            </a:r>
            <a:r>
              <a:rPr kumimoji="1" lang="ja-JP" altLang="en-US" dirty="0" err="1" smtClean="0"/>
              <a:t>ｐ</a:t>
            </a:r>
            <a:r>
              <a:rPr kumimoji="1" lang="en-US" altLang="ja-JP" dirty="0" smtClean="0"/>
              <a:t>H</a:t>
            </a:r>
            <a:r>
              <a:rPr kumimoji="1" lang="ja-JP" altLang="en-US" dirty="0" smtClean="0"/>
              <a:t>の関係グラフです。</a:t>
            </a:r>
            <a:endParaRPr kumimoji="1" lang="en-US" altLang="ja-JP" dirty="0" smtClean="0"/>
          </a:p>
          <a:p>
            <a:r>
              <a:rPr kumimoji="1" lang="ja-JP" altLang="en-US" dirty="0" smtClean="0"/>
              <a:t>●</a:t>
            </a:r>
            <a:r>
              <a:rPr kumimoji="1" lang="ja-JP" altLang="is-IS" dirty="0" smtClean="0"/>
              <a:t>Ｐ</a:t>
            </a:r>
            <a:r>
              <a:rPr kumimoji="1" lang="en-US" altLang="ja-JP" dirty="0" smtClean="0"/>
              <a:t>H</a:t>
            </a:r>
            <a:r>
              <a:rPr kumimoji="1" lang="ja-JP" altLang="en-US" dirty="0" smtClean="0"/>
              <a:t>が９以上だと、</a:t>
            </a:r>
            <a:r>
              <a:rPr kumimoji="1" lang="en-US" altLang="ja-JP" dirty="0" smtClean="0"/>
              <a:t>HCLO</a:t>
            </a:r>
            <a:r>
              <a:rPr kumimoji="1" lang="ja-JP" altLang="en-US" dirty="0" smtClean="0"/>
              <a:t>濃度が低く、効果がありません、ということです。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CCC2CF1-CE31-472E-ADB9-D4D1C7F8A86C}" type="slidenum">
              <a:rPr lang="ja-JP" altLang="en-US" smtClean="0">
                <a:solidFill>
                  <a:prstClr val="black"/>
                </a:solidFill>
              </a:rPr>
              <a:pPr/>
              <a:t>40</a:t>
            </a:fld>
            <a:endParaRPr lang="en-US" altLang="ja-JP" dirty="0">
              <a:solidFill>
                <a:prstClr val="black"/>
              </a:solidFill>
            </a:endParaRPr>
          </a:p>
        </p:txBody>
      </p:sp>
    </p:spTree>
    <p:extLst>
      <p:ext uri="{BB962C8B-B14F-4D97-AF65-F5344CB8AC3E}">
        <p14:creationId xmlns:p14="http://schemas.microsoft.com/office/powerpoint/2010/main" val="201836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effectLst/>
              </a:rPr>
              <a:t>カーペットや畳には、スチームアイロンを使用する消毒法もあります。</a:t>
            </a:r>
            <a:endParaRPr lang="en-US" altLang="ja-JP" dirty="0" smtClean="0">
              <a:effectLst/>
            </a:endParaRPr>
          </a:p>
          <a:p>
            <a:r>
              <a:rPr lang="ja-JP" altLang="en-US" dirty="0" smtClean="0">
                <a:effectLst/>
              </a:rPr>
              <a:t>しかし、あくまでも、ごく小さい範囲で、広範囲であれば、やっぱり、消毒液を使う方法が効果的です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41</a:t>
            </a:fld>
            <a:endParaRPr kumimoji="1" lang="ja-JP" altLang="en-US" dirty="0"/>
          </a:p>
        </p:txBody>
      </p:sp>
    </p:spTree>
    <p:extLst>
      <p:ext uri="{BB962C8B-B14F-4D97-AF65-F5344CB8AC3E}">
        <p14:creationId xmlns:p14="http://schemas.microsoft.com/office/powerpoint/2010/main" val="14983612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D03941DF-DF7B-423B-A3F2-B95564DB40EB}" type="slidenum">
              <a:rPr lang="en-US" altLang="ja-JP" smtClean="0"/>
              <a:pPr/>
              <a:t>43</a:t>
            </a:fld>
            <a:endParaRPr lang="en-US" altLang="ja-JP"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ja-JP" altLang="en-US" dirty="0" smtClean="0"/>
              <a:t>このグラフは平成２１年の食中毒の発生状況ですが、●カンピロバクターは３４５件の発生して、患者数が２２０６名、一方、●ノロウイルスは２８８件発生して、患者数が１０８４７名と、１件の食中毒事故で、多数の患者を出すという特色があります。</a:t>
            </a:r>
            <a:endParaRPr lang="en-US" altLang="ja-JP" dirty="0" smtClean="0"/>
          </a:p>
          <a:p>
            <a:pPr eaLnBrk="1" hangingPunct="1"/>
            <a:r>
              <a:rPr lang="ja-JP" altLang="en-US" dirty="0" smtClean="0"/>
              <a:t>平成２１年で食中毒の４割、今年では６割以上がノロウイルスが原因です。</a:t>
            </a:r>
            <a:endParaRPr lang="en-US" altLang="ja-JP" dirty="0" smtClean="0"/>
          </a:p>
        </p:txBody>
      </p:sp>
    </p:spTree>
    <p:extLst>
      <p:ext uri="{BB962C8B-B14F-4D97-AF65-F5344CB8AC3E}">
        <p14:creationId xmlns:p14="http://schemas.microsoft.com/office/powerpoint/2010/main" val="1066228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effectLst/>
            </a:endParaRPr>
          </a:p>
          <a:p>
            <a:endParaRPr lang="en-US" altLang="ja-JP" dirty="0" smtClean="0">
              <a:effectLst/>
            </a:endParaRPr>
          </a:p>
          <a:p>
            <a:r>
              <a:rPr lang="en-US" altLang="ja-JP" dirty="0" smtClean="0">
                <a:effectLst/>
              </a:rPr>
              <a:t>CF)</a:t>
            </a:r>
          </a:p>
          <a:p>
            <a:r>
              <a:rPr lang="ja-JP" altLang="en-US" dirty="0" smtClean="0">
                <a:effectLst/>
              </a:rPr>
              <a:t>食品衛生法の改正に伴い、「</a:t>
            </a:r>
            <a:r>
              <a:rPr lang="ja-JP" altLang="en-US" b="1" dirty="0" smtClean="0">
                <a:effectLst/>
              </a:rPr>
              <a:t>小型球形ウイルス</a:t>
            </a:r>
            <a:r>
              <a:rPr lang="ja-JP" altLang="en-US" dirty="0" smtClean="0">
                <a:effectLst/>
              </a:rPr>
              <a:t>（</a:t>
            </a:r>
            <a:r>
              <a:rPr lang="en-US" altLang="ja-JP" dirty="0" smtClean="0">
                <a:effectLst/>
              </a:rPr>
              <a:t>SRSV</a:t>
            </a:r>
            <a:r>
              <a:rPr lang="ja-JP" altLang="en-US" dirty="0" smtClean="0">
                <a:effectLst/>
              </a:rPr>
              <a:t>）」は「</a:t>
            </a:r>
            <a:r>
              <a:rPr lang="ja-JP" altLang="en-US" b="1" dirty="0" smtClean="0">
                <a:effectLst/>
              </a:rPr>
              <a:t>ノロウイルス</a:t>
            </a:r>
            <a:r>
              <a:rPr lang="ja-JP" altLang="en-US" dirty="0" smtClean="0">
                <a:effectLst/>
              </a:rPr>
              <a:t>」と名称が変わりました。</a:t>
            </a:r>
            <a:endParaRPr lang="en-US" altLang="ja-JP" dirty="0" smtClean="0">
              <a:hlinkClick r:id="rId3" action="ppaction://hlinkfile" tooltip="1968年"/>
            </a:endParaRPr>
          </a:p>
          <a:p>
            <a:r>
              <a:rPr lang="en-US" altLang="ja-JP" dirty="0" smtClean="0">
                <a:hlinkClick r:id="rId3" action="ppaction://hlinkfile" tooltip="1968年"/>
              </a:rPr>
              <a:t>CF)</a:t>
            </a:r>
          </a:p>
          <a:p>
            <a:r>
              <a:rPr lang="ja-JP" altLang="ja-JP" dirty="0" smtClean="0">
                <a:hlinkClick r:id="rId3" action="ppaction://hlinkfile" tooltip="1968年"/>
              </a:rPr>
              <a:t>1968年</a:t>
            </a:r>
            <a:r>
              <a:rPr lang="ja-JP" altLang="ja-JP" dirty="0" smtClean="0"/>
              <a:t>、</a:t>
            </a:r>
            <a:r>
              <a:rPr lang="ja-JP" altLang="ja-JP" dirty="0" smtClean="0">
                <a:hlinkClick r:id="rId4" action="ppaction://hlinkfile" tooltip="アメリカ合衆国"/>
              </a:rPr>
              <a:t>アメリカ合衆国</a:t>
            </a:r>
            <a:r>
              <a:rPr lang="ja-JP" altLang="ja-JP" dirty="0" smtClean="0">
                <a:hlinkClick r:id="rId5" action="ppaction://hlinkfile" tooltip="オハイオ州"/>
              </a:rPr>
              <a:t>オハイオ州</a:t>
            </a:r>
            <a:r>
              <a:rPr lang="ja-JP" altLang="ja-JP" dirty="0" smtClean="0">
                <a:hlinkClick r:id="rId6" action="ppaction://hlinkfile" tooltip="ノーウォーク"/>
              </a:rPr>
              <a:t>ノーウォーク</a:t>
            </a:r>
            <a:r>
              <a:rPr lang="ja-JP" altLang="ja-JP" dirty="0" smtClean="0"/>
              <a:t>の小学校において集団発生した急性胃腸炎患者の糞便から検出された。地名にちなみ「</a:t>
            </a:r>
            <a:r>
              <a:rPr lang="ja-JP" altLang="ja-JP" b="1" dirty="0" smtClean="0"/>
              <a:t>ノーウォークウイルス</a:t>
            </a:r>
            <a:r>
              <a:rPr lang="ja-JP" altLang="ja-JP" dirty="0" smtClean="0"/>
              <a:t> (</a:t>
            </a:r>
            <a:r>
              <a:rPr lang="ja-JP" altLang="ja-JP" b="1" i="1" dirty="0" smtClean="0"/>
              <a:t>Norwalk virus</a:t>
            </a:r>
            <a:r>
              <a:rPr lang="ja-JP" altLang="ja-JP" dirty="0" smtClean="0"/>
              <a:t>)」と命名される。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１９６８年オハイオ州ノーウォーク市で発見。</a:t>
            </a:r>
            <a:endParaRPr kumimoji="1" lang="en-US" altLang="ja-JP" dirty="0" smtClean="0"/>
          </a:p>
          <a:p>
            <a:r>
              <a:rPr kumimoji="1" lang="ja-JP" altLang="en-US" dirty="0" smtClean="0"/>
              <a:t>カリシウイル科ノロウイルス属ノーウォークウイルス。遺伝型には</a:t>
            </a:r>
            <a:r>
              <a:rPr kumimoji="1" lang="en-US" altLang="ja-JP" dirty="0" smtClean="0"/>
              <a:t>G</a:t>
            </a:r>
            <a:r>
              <a:rPr kumimoji="1" lang="ja-JP" altLang="en-US" dirty="0" smtClean="0"/>
              <a:t>１、</a:t>
            </a:r>
            <a:r>
              <a:rPr kumimoji="1" lang="en-US" altLang="ja-JP" dirty="0" smtClean="0"/>
              <a:t>G2</a:t>
            </a:r>
            <a:r>
              <a:rPr kumimoji="1" lang="ja-JP" altLang="en-US" dirty="0" smtClean="0"/>
              <a:t>あり。</a:t>
            </a:r>
            <a:r>
              <a:rPr lang="ja-JP" altLang="ja-JP" u="none" dirty="0" smtClean="0">
                <a:hlinkClick r:id="rId3" action="ppaction://hlinkfile" tooltip="エンベロープ (ウイルス)"/>
              </a:rPr>
              <a:t>エンベロープ</a:t>
            </a:r>
            <a:r>
              <a:rPr lang="ja-JP" altLang="ja-JP" u="none" dirty="0" smtClean="0"/>
              <a:t>を持たないプラス一本鎖</a:t>
            </a:r>
            <a:r>
              <a:rPr lang="ja-JP" altLang="ja-JP" u="none" dirty="0" smtClean="0">
                <a:hlinkClick r:id="rId4" action="ppaction://hlinkfile" tooltip="RNAウイルス"/>
              </a:rPr>
              <a:t>RNAウイルス</a:t>
            </a:r>
            <a:r>
              <a:rPr lang="ja-JP" altLang="en-US" u="none" dirty="0" smtClean="0"/>
              <a:t>。</a:t>
            </a:r>
            <a:endParaRPr kumimoji="1" lang="en-US" altLang="ja-JP" u="none" dirty="0" smtClean="0"/>
          </a:p>
          <a:p>
            <a:r>
              <a:rPr kumimoji="1" lang="ja-JP" altLang="en-US" dirty="0" smtClean="0"/>
              <a:t>ウイルスの大きさは０．３ミクロン、細菌で３０００ミクロン、普通のマスクだと、すり抜けてしまします。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これは、典型的な適切な処理を</a:t>
            </a:r>
            <a:r>
              <a:rPr kumimoji="1" lang="ja-JP" altLang="en-US" dirty="0" err="1" smtClean="0"/>
              <a:t>しなっかた</a:t>
            </a:r>
            <a:r>
              <a:rPr kumimoji="1" lang="ja-JP" altLang="en-US" dirty="0" smtClean="0"/>
              <a:t>事例です。</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そのほかに、簡易水道や、井戸水が原因と考えられたノロウイルス感染や、</a:t>
            </a:r>
            <a:endParaRPr lang="en-US" altLang="ja-JP" dirty="0" smtClean="0"/>
          </a:p>
          <a:p>
            <a:r>
              <a:rPr lang="ja-JP" altLang="en-US" dirty="0" smtClean="0"/>
              <a:t>プールでノロウイルス集団感染という事件がありました。</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49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このオウトロックは高分子凝集剤、オムツの中身に抗ウイルス剤を添加している商品です。なんてない商品です。希釈した消毒液を販売しています。こんなの買う必要ないです。</a:t>
            </a:r>
            <a:endParaRPr kumimoji="1" lang="en-US" altLang="ja-JP" dirty="0" smtClean="0"/>
          </a:p>
          <a:p>
            <a:r>
              <a:rPr kumimoji="1" lang="ja-JP" altLang="en-US" dirty="0" smtClean="0"/>
              <a:t>１００均でハイターも売っていますから、安く、確実に片づけられれば、それでいいですから。名前自体、全くセンスがないですよね。</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54</a:t>
            </a:fld>
            <a:endParaRPr kumimoji="1" lang="ja-JP" altLang="en-US" dirty="0"/>
          </a:p>
        </p:txBody>
      </p:sp>
    </p:spTree>
    <p:extLst>
      <p:ext uri="{BB962C8B-B14F-4D97-AF65-F5344CB8AC3E}">
        <p14:creationId xmlns:p14="http://schemas.microsoft.com/office/powerpoint/2010/main" val="28126028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これは、学校で教えている手順です。おう吐物の処理の前に学校では大切な事を、しなければなりません。</a:t>
            </a:r>
            <a:endParaRPr kumimoji="1" lang="en-US" altLang="ja-JP" dirty="0" smtClean="0"/>
          </a:p>
          <a:p>
            <a:r>
              <a:rPr kumimoji="1" lang="ja-JP" altLang="en-US" dirty="0" smtClean="0"/>
              <a:t>ちなみに嘔吐物がどれくらい飛ぶかというと、半径２．３ｍ、高さは１．６ｍまで跳ね上がります。</a:t>
            </a:r>
            <a:endParaRPr kumimoji="1" lang="en-US" altLang="ja-JP" dirty="0" smtClean="0"/>
          </a:p>
          <a:p>
            <a:r>
              <a:rPr kumimoji="1" lang="ja-JP" altLang="en-US" dirty="0" smtClean="0"/>
              <a:t>注意出てください。</a:t>
            </a:r>
            <a:endParaRPr kumimoji="1" lang="en-US" altLang="ja-JP" dirty="0" smtClean="0"/>
          </a:p>
          <a:p>
            <a:endParaRPr kumimoji="1" lang="en-US" altLang="ja-JP" dirty="0" smtClean="0"/>
          </a:p>
          <a:p>
            <a:r>
              <a:rPr kumimoji="1" lang="ja-JP" altLang="en-US" dirty="0" smtClean="0"/>
              <a:t>ＣＦ）</a:t>
            </a:r>
            <a:endParaRPr kumimoji="1" lang="en-US" altLang="ja-JP" dirty="0" smtClean="0"/>
          </a:p>
          <a:p>
            <a:r>
              <a:rPr kumimoji="1" lang="ja-JP" altLang="en-US" dirty="0" smtClean="0"/>
              <a:t>昼食中に、お皿に吐いた時は、希釈液の中に付ける。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危険なものとして、毒性と感染性を疑う必要があります。</a:t>
            </a:r>
            <a:endParaRPr kumimoji="1" lang="en-US" altLang="ja-JP" dirty="0" smtClean="0"/>
          </a:p>
          <a:p>
            <a:endParaRPr kumimoji="1" lang="en-US" altLang="ja-JP" dirty="0" smtClean="0"/>
          </a:p>
          <a:p>
            <a:r>
              <a:rPr kumimoji="1" lang="ja-JP" altLang="en-US" dirty="0" smtClean="0"/>
              <a:t>農薬自殺を図ろうとして、病院に運ばれて、嘔吐したもの、医師、看護師が体調不良を訴えたケースもあります。</a:t>
            </a:r>
            <a:endParaRPr kumimoji="1" lang="en-US" altLang="ja-JP" dirty="0" smtClean="0"/>
          </a:p>
          <a:p>
            <a:r>
              <a:rPr kumimoji="1" lang="ja-JP" altLang="en-US" dirty="0" smtClean="0"/>
              <a:t>今日は、感染性のものとしての処理の話をします。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56</a:t>
            </a:fld>
            <a:endParaRPr kumimoji="1" lang="ja-JP" altLang="en-US" dirty="0"/>
          </a:p>
        </p:txBody>
      </p:sp>
    </p:spTree>
    <p:extLst>
      <p:ext uri="{BB962C8B-B14F-4D97-AF65-F5344CB8AC3E}">
        <p14:creationId xmlns:p14="http://schemas.microsoft.com/office/powerpoint/2010/main" val="30884939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一定時間と言っても、数時間から１日浮遊することもあります。だから換気が大切なんですね。</a:t>
            </a:r>
            <a:endParaRPr kumimoji="1" lang="en-US" altLang="ja-JP" dirty="0" smtClean="0"/>
          </a:p>
          <a:p>
            <a:endParaRPr kumimoji="1" lang="en-US" altLang="ja-JP" dirty="0" smtClean="0"/>
          </a:p>
          <a:p>
            <a:r>
              <a:rPr kumimoji="1" lang="ja-JP" altLang="en-US" dirty="0" smtClean="0"/>
              <a:t>また、１００㎝の高さからおう吐した場合、おう吐物は最大で横に２．３ｍ飛んだという報告もあります。高さでは１６０㎝まで到達したとういうデータがあります。予想以上飛ぶということを憶えておいてください。</a:t>
            </a:r>
            <a:endParaRPr kumimoji="1" lang="en-US" altLang="ja-JP" dirty="0" smtClean="0"/>
          </a:p>
          <a:p>
            <a:endParaRPr kumimoji="1" lang="en-US" altLang="ja-JP" dirty="0" smtClean="0"/>
          </a:p>
          <a:p>
            <a:r>
              <a:rPr kumimoji="1" lang="ja-JP" altLang="en-US" dirty="0" smtClean="0"/>
              <a:t>ＣＦ）</a:t>
            </a:r>
            <a:endParaRPr kumimoji="1" lang="en-US" altLang="ja-JP" dirty="0" smtClean="0"/>
          </a:p>
          <a:p>
            <a:r>
              <a:rPr kumimoji="1" lang="ja-JP" altLang="en-US" dirty="0" smtClean="0"/>
              <a:t>データは東京都健康保健センターの大貫先生</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59</a:t>
            </a:fld>
            <a:endParaRPr kumimoji="1" lang="ja-JP" altLang="en-US" dirty="0"/>
          </a:p>
        </p:txBody>
      </p:sp>
    </p:spTree>
    <p:extLst>
      <p:ext uri="{BB962C8B-B14F-4D97-AF65-F5344CB8AC3E}">
        <p14:creationId xmlns:p14="http://schemas.microsoft.com/office/powerpoint/2010/main" val="1358459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ヘラで取ったりせず、一刻も早く、おう吐物を覆うことが大切です。</a:t>
            </a:r>
            <a:endParaRPr kumimoji="1" lang="en-US" altLang="ja-JP" dirty="0" smtClean="0"/>
          </a:p>
          <a:p>
            <a:r>
              <a:rPr kumimoji="1" lang="ja-JP" altLang="en-US" dirty="0" smtClean="0"/>
              <a:t>おう吐物の処理担当者は、新聞紙の敷いた、場所から出ないようにしてください。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ヘラで取ったりせず、一刻も早く、おう吐物を覆うことが大切です。</a:t>
            </a:r>
            <a:endParaRPr kumimoji="1" lang="en-US" altLang="ja-JP" dirty="0" smtClean="0"/>
          </a:p>
          <a:p>
            <a:r>
              <a:rPr kumimoji="1" lang="ja-JP" altLang="en-US" dirty="0" smtClean="0"/>
              <a:t>おう吐物の処理担当者は、新聞紙の敷いた、場所から出ないようにしてください。</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61</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62</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おう吐物凝固処理剤</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64</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65</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32">
              <a:defRPr/>
            </a:pPr>
            <a:r>
              <a:rPr lang="ja-JP" altLang="ja-JP" dirty="0" smtClean="0"/>
              <a:t>乾燥した状態でも、4℃では8週間程度、20℃で3～4週間生存するとされている</a:t>
            </a:r>
            <a:r>
              <a:rPr lang="ja-JP" altLang="en-US" baseline="30000" dirty="0" smtClean="0"/>
              <a:t>。</a:t>
            </a:r>
            <a:endParaRPr lang="en-US" altLang="ja-JP" baseline="30000" dirty="0" smtClean="0"/>
          </a:p>
          <a:p>
            <a:pPr defTabSz="914032">
              <a:defRPr/>
            </a:pPr>
            <a:endParaRPr lang="en-US" altLang="ja-JP" baseline="30000" dirty="0" smtClean="0"/>
          </a:p>
          <a:p>
            <a:pPr defTabSz="914032">
              <a:defRPr/>
            </a:pPr>
            <a:endParaRPr lang="en-US" altLang="ja-JP" dirty="0" smtClean="0"/>
          </a:p>
          <a:p>
            <a:pPr defTabSz="914032">
              <a:defRPr/>
            </a:pPr>
            <a:r>
              <a:rPr lang="en-US" altLang="ja-JP" dirty="0" smtClean="0"/>
              <a:t>CF)</a:t>
            </a:r>
          </a:p>
          <a:p>
            <a:pPr defTabSz="914032">
              <a:defRPr/>
            </a:pPr>
            <a:r>
              <a:rPr lang="ja-JP" altLang="en-US" dirty="0" smtClean="0"/>
              <a:t>県教委は１４日、沖縄県に修学旅行中の県立星林高校２年生３１人が嘔吐（おうと）や下痢などの症状を訴え、病院に搬送されたと発表した。うち２人は入院しているという。</a:t>
            </a:r>
            <a:br>
              <a:rPr lang="ja-JP" altLang="en-US" dirty="0" smtClean="0"/>
            </a:br>
            <a:r>
              <a:rPr lang="ja-JP" altLang="en-US" dirty="0" smtClean="0"/>
              <a:t>健康体育課によると、修学旅行は１２～１４日の日程で、２年生２３６人が参加。１３日は沖縄県恩納村のホテルに宿泊し、同日午後６時ごろに夕食で焼肉を食べた後、１４日午前２時ごろから生徒たちが嘔吐や下痢などの症状を訴えた。生徒からはノロウイルスが検出され、沖縄県中部保健所が調査している。</a:t>
            </a:r>
          </a:p>
          <a:p>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9459710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solidFill>
                  <a:srgbClr val="FFC000"/>
                </a:solidFill>
                <a:effectLst>
                  <a:outerShdw blurRad="38100" dist="38100" dir="2700000" algn="tl">
                    <a:srgbClr val="000000">
                      <a:alpha val="43137"/>
                    </a:srgbClr>
                  </a:outerShdw>
                </a:effectLst>
                <a:latin typeface="ＭＳ ゴシック" pitchFamily="49" charset="-128"/>
                <a:ea typeface="ＭＳ ゴシック" pitchFamily="49" charset="-128"/>
              </a:rPr>
              <a:t>顔や皮膚に触れないように！</a:t>
            </a:r>
            <a:endParaRPr lang="ja-JP" altLang="en-US" dirty="0">
              <a:solidFill>
                <a:srgbClr val="FFC000"/>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67</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薬局においても、稼ぎ頭に、絶対に処理はさせない！これは冗談ですが、社長さんがすればいいんじゃないでしょうか。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69</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70</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75</a:t>
            </a:fld>
            <a:endParaRPr kumimoji="1" lang="ja-JP" altLang="en-US" dirty="0"/>
          </a:p>
        </p:txBody>
      </p:sp>
    </p:spTree>
    <p:extLst>
      <p:ext uri="{BB962C8B-B14F-4D97-AF65-F5344CB8AC3E}">
        <p14:creationId xmlns:p14="http://schemas.microsoft.com/office/powerpoint/2010/main" val="12437904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76</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77</a:t>
            </a:fld>
            <a:endParaRPr kumimoji="1" lang="ja-JP" altLang="en-US" dirty="0"/>
          </a:p>
        </p:txBody>
      </p:sp>
    </p:spTree>
    <p:extLst>
      <p:ext uri="{BB962C8B-B14F-4D97-AF65-F5344CB8AC3E}">
        <p14:creationId xmlns:p14="http://schemas.microsoft.com/office/powerpoint/2010/main" val="3160625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78</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smtClean="0"/>
              <a:t>強い</a:t>
            </a:r>
            <a:r>
              <a:rPr lang="ja-JP" altLang="ja-JP" dirty="0" smtClean="0">
                <a:hlinkClick r:id="rId3" action="ppaction://hlinkfile" tooltip="酸化"/>
              </a:rPr>
              <a:t>酸化</a:t>
            </a:r>
            <a:r>
              <a:rPr lang="ja-JP" altLang="ja-JP" dirty="0" smtClean="0"/>
              <a:t>力で微生物やウイルスなど病原生物の</a:t>
            </a:r>
            <a:r>
              <a:rPr lang="ja-JP" altLang="ja-JP" dirty="0" smtClean="0">
                <a:hlinkClick r:id="rId4" action="ppaction://hlinkfile" tooltip="細胞膜"/>
              </a:rPr>
              <a:t>細胞膜</a:t>
            </a:r>
            <a:r>
              <a:rPr lang="ja-JP" altLang="ja-JP" dirty="0" smtClean="0"/>
              <a:t>や</a:t>
            </a:r>
            <a:r>
              <a:rPr lang="ja-JP" altLang="ja-JP" dirty="0" smtClean="0">
                <a:hlinkClick r:id="rId5" action="ppaction://hlinkfile" tooltip="細胞壁"/>
              </a:rPr>
              <a:t>細胞壁</a:t>
            </a:r>
            <a:r>
              <a:rPr lang="ja-JP" altLang="ja-JP" dirty="0" smtClean="0"/>
              <a:t>を破壊し、内部の</a:t>
            </a:r>
            <a:r>
              <a:rPr lang="ja-JP" altLang="ja-JP" dirty="0" smtClean="0">
                <a:hlinkClick r:id="rId6" action="ppaction://hlinkfile" tooltip="蛋白質"/>
              </a:rPr>
              <a:t>蛋白質</a:t>
            </a:r>
            <a:r>
              <a:rPr lang="ja-JP" altLang="ja-JP" dirty="0" smtClean="0"/>
              <a:t>や</a:t>
            </a:r>
            <a:r>
              <a:rPr lang="ja-JP" altLang="ja-JP" dirty="0" smtClean="0">
                <a:hlinkClick r:id="rId7" action="ppaction://hlinkfile" tooltip="核酸"/>
              </a:rPr>
              <a:t>核酸</a:t>
            </a:r>
            <a:r>
              <a:rPr lang="ja-JP" altLang="ja-JP" dirty="0" smtClean="0"/>
              <a:t>を変性させることで</a:t>
            </a:r>
            <a:r>
              <a:rPr lang="ja-JP" altLang="ja-JP" dirty="0" smtClean="0">
                <a:hlinkClick r:id="rId8" action="ppaction://hlinkfile" tooltip="殺菌"/>
              </a:rPr>
              <a:t>殺菌</a:t>
            </a:r>
            <a:r>
              <a:rPr lang="ja-JP" altLang="ja-JP" dirty="0" smtClean="0"/>
              <a:t>または</a:t>
            </a:r>
            <a:r>
              <a:rPr lang="ja-JP" altLang="ja-JP" dirty="0" smtClean="0">
                <a:hlinkClick r:id="rId9" action="ppaction://hlinkfile" tooltip="消毒"/>
              </a:rPr>
              <a:t>消毒</a:t>
            </a:r>
            <a:r>
              <a:rPr lang="ja-JP" altLang="ja-JP" dirty="0" smtClean="0"/>
              <a:t>の効果を発揮する。</a:t>
            </a:r>
            <a:endParaRPr kumimoji="1"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12</a:t>
            </a:fld>
            <a:endParaRPr kumimoji="1" lang="ja-JP" altLang="en-US" dirty="0"/>
          </a:p>
        </p:txBody>
      </p:sp>
    </p:spTree>
    <p:extLst>
      <p:ext uri="{BB962C8B-B14F-4D97-AF65-F5344CB8AC3E}">
        <p14:creationId xmlns:p14="http://schemas.microsoft.com/office/powerpoint/2010/main" val="331394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lang="en-US" altLang="ja-JP" dirty="0" smtClean="0"/>
          </a:p>
          <a:p>
            <a:endParaRPr lang="en-US" altLang="ja-JP" dirty="0" smtClean="0"/>
          </a:p>
          <a:p>
            <a:r>
              <a:rPr lang="ja-JP" altLang="en-US" dirty="0" smtClean="0"/>
              <a:t>県教委は１４日、沖縄県に修学旅行中の県立星林高校２年生３１人が嘔吐（おうと）や下痢などの症状を訴え、病院に搬送されたと発表した。うち２人は入院しているという。</a:t>
            </a:r>
            <a:br>
              <a:rPr lang="ja-JP" altLang="en-US" dirty="0" smtClean="0"/>
            </a:br>
            <a:r>
              <a:rPr lang="ja-JP" altLang="en-US" dirty="0" smtClean="0"/>
              <a:t>健康体育課によると、修学旅行は１２～１４日の日程で、２年生２３６人が参加。１３日は沖縄県恩納村のホテルに宿泊し、同日午後６時ごろに夕食で焼肉を食べた後、１４日午前２時ごろから生徒たちが嘔吐や下痢などの症状を訴えた。生徒からはノロウイルスが検出され、沖縄県中部保健所が調査している。</a:t>
            </a:r>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13</a:t>
            </a:fld>
            <a:endParaRPr kumimoji="1" lang="ja-JP" altLang="en-US" dirty="0"/>
          </a:p>
        </p:txBody>
      </p:sp>
    </p:spTree>
    <p:extLst>
      <p:ext uri="{BB962C8B-B14F-4D97-AF65-F5344CB8AC3E}">
        <p14:creationId xmlns:p14="http://schemas.microsoft.com/office/powerpoint/2010/main" val="184374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6EF3A7D2-61C3-4490-BF64-0BE6DC960B38}" type="slidenum">
              <a:rPr kumimoji="1" lang="ja-JP" altLang="en-US" smtClean="0"/>
              <a:pPr/>
              <a:t>14</a:t>
            </a:fld>
            <a:endParaRPr kumimoji="1" lang="ja-JP" altLang="en-US" dirty="0"/>
          </a:p>
        </p:txBody>
      </p:sp>
    </p:spTree>
    <p:extLst>
      <p:ext uri="{BB962C8B-B14F-4D97-AF65-F5344CB8AC3E}">
        <p14:creationId xmlns:p14="http://schemas.microsoft.com/office/powerpoint/2010/main" val="400973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FDD79F3-F104-4C60-A98A-722E08F6E29A}" type="datetime1">
              <a:rPr kumimoji="1" lang="ja-JP" altLang="en-US" smtClean="0"/>
              <a:pPr/>
              <a:t>2015/6/2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95191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89A623E-82FB-4D8C-AE11-C956BD82DBEA}" type="datetime1">
              <a:rPr kumimoji="1" lang="ja-JP" altLang="en-US" smtClean="0"/>
              <a:pPr/>
              <a:t>2015/6/2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15428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BAF910D-54FA-431F-B618-38EBD83725E3}" type="datetime1">
              <a:rPr kumimoji="1" lang="ja-JP" altLang="en-US" smtClean="0"/>
              <a:pPr/>
              <a:t>2015/6/2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304595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3093" name="AutoShape 21"/>
          <p:cNvSpPr>
            <a:spLocks noChangeArrowheads="1"/>
          </p:cNvSpPr>
          <p:nvPr userDrawn="1"/>
        </p:nvSpPr>
        <p:spPr bwMode="auto">
          <a:xfrm rot="-5400000">
            <a:off x="-396081" y="4868069"/>
            <a:ext cx="1655763"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80" name="AutoShape 8"/>
          <p:cNvSpPr>
            <a:spLocks noChangeArrowheads="1"/>
          </p:cNvSpPr>
          <p:nvPr userDrawn="1"/>
        </p:nvSpPr>
        <p:spPr bwMode="auto">
          <a:xfrm rot="-5400000">
            <a:off x="7920038" y="2887663"/>
            <a:ext cx="1584325" cy="73025"/>
          </a:xfrm>
          <a:prstGeom prst="roundRect">
            <a:avLst>
              <a:gd name="adj" fmla="val 50000"/>
            </a:avLst>
          </a:prstGeom>
          <a:gradFill rotWithShape="1">
            <a:gsLst>
              <a:gs pos="0">
                <a:srgbClr val="3758FF">
                  <a:gamma/>
                  <a:tint val="0"/>
                  <a:invGamma/>
                </a:srgbClr>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81" name="AutoShape 9"/>
          <p:cNvSpPr>
            <a:spLocks noChangeArrowheads="1"/>
          </p:cNvSpPr>
          <p:nvPr userDrawn="1"/>
        </p:nvSpPr>
        <p:spPr bwMode="auto">
          <a:xfrm rot="-5400000">
            <a:off x="8100220" y="2491581"/>
            <a:ext cx="792162" cy="73025"/>
          </a:xfrm>
          <a:prstGeom prst="roundRect">
            <a:avLst>
              <a:gd name="adj" fmla="val 50000"/>
            </a:avLst>
          </a:prstGeom>
          <a:gradFill rotWithShape="1">
            <a:gsLst>
              <a:gs pos="0">
                <a:srgbClr val="3758FF">
                  <a:gamma/>
                  <a:tint val="0"/>
                  <a:invGamma/>
                </a:srgbClr>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83" name="AutoShape 11"/>
          <p:cNvSpPr>
            <a:spLocks noChangeArrowheads="1"/>
          </p:cNvSpPr>
          <p:nvPr userDrawn="1"/>
        </p:nvSpPr>
        <p:spPr bwMode="auto">
          <a:xfrm rot="5400000">
            <a:off x="7991476" y="4976812"/>
            <a:ext cx="1441450" cy="73025"/>
          </a:xfrm>
          <a:prstGeom prst="roundRect">
            <a:avLst>
              <a:gd name="adj" fmla="val 50000"/>
            </a:avLst>
          </a:prstGeom>
          <a:gradFill rotWithShape="1">
            <a:gsLst>
              <a:gs pos="0">
                <a:srgbClr val="3758FF">
                  <a:gamma/>
                  <a:tint val="0"/>
                  <a:invGamma/>
                </a:srgbClr>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92" name="AutoShape 20"/>
          <p:cNvSpPr>
            <a:spLocks noChangeArrowheads="1"/>
          </p:cNvSpPr>
          <p:nvPr userDrawn="1"/>
        </p:nvSpPr>
        <p:spPr bwMode="auto">
          <a:xfrm flipH="1">
            <a:off x="2627313" y="5661025"/>
            <a:ext cx="6121400" cy="71438"/>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94" name="AutoShape 22"/>
          <p:cNvSpPr>
            <a:spLocks noChangeArrowheads="1"/>
          </p:cNvSpPr>
          <p:nvPr userDrawn="1"/>
        </p:nvSpPr>
        <p:spPr bwMode="auto">
          <a:xfrm>
            <a:off x="395288" y="5661025"/>
            <a:ext cx="1512887" cy="71438"/>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74" name="Rectangle 2" descr="横線"/>
          <p:cNvSpPr>
            <a:spLocks noChangeArrowheads="1"/>
          </p:cNvSpPr>
          <p:nvPr userDrawn="1"/>
        </p:nvSpPr>
        <p:spPr bwMode="auto">
          <a:xfrm>
            <a:off x="0" y="3284538"/>
            <a:ext cx="9144000" cy="1081087"/>
          </a:xfrm>
          <a:prstGeom prst="rect">
            <a:avLst/>
          </a:prstGeom>
          <a:pattFill prst="ltHorz">
            <a:fgClr>
              <a:srgbClr val="E7E7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75" name="AutoShape 3"/>
          <p:cNvSpPr>
            <a:spLocks noChangeAspect="1" noChangeArrowheads="1"/>
          </p:cNvSpPr>
          <p:nvPr userDrawn="1"/>
        </p:nvSpPr>
        <p:spPr bwMode="auto">
          <a:xfrm>
            <a:off x="8243888" y="1484313"/>
            <a:ext cx="554037" cy="554037"/>
          </a:xfrm>
          <a:prstGeom prst="roundRect">
            <a:avLst>
              <a:gd name="adj" fmla="val 16667"/>
            </a:avLst>
          </a:prstGeom>
          <a:solidFill>
            <a:srgbClr val="3758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76" name="AutoShape 4"/>
          <p:cNvSpPr>
            <a:spLocks noChangeArrowheads="1"/>
          </p:cNvSpPr>
          <p:nvPr userDrawn="1"/>
        </p:nvSpPr>
        <p:spPr bwMode="auto">
          <a:xfrm>
            <a:off x="3851275" y="1555750"/>
            <a:ext cx="4249738" cy="73025"/>
          </a:xfrm>
          <a:prstGeom prst="roundRect">
            <a:avLst>
              <a:gd name="adj" fmla="val 50000"/>
            </a:avLst>
          </a:prstGeom>
          <a:gradFill rotWithShape="1">
            <a:gsLst>
              <a:gs pos="0">
                <a:srgbClr val="3758FF">
                  <a:gamma/>
                  <a:tint val="0"/>
                  <a:invGamma/>
                </a:srgbClr>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78" name="AutoShape 6"/>
          <p:cNvSpPr>
            <a:spLocks noChangeArrowheads="1"/>
          </p:cNvSpPr>
          <p:nvPr userDrawn="1"/>
        </p:nvSpPr>
        <p:spPr bwMode="auto">
          <a:xfrm>
            <a:off x="395288" y="1555750"/>
            <a:ext cx="3455987"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79" name="AutoShape 7"/>
          <p:cNvSpPr>
            <a:spLocks noChangeArrowheads="1"/>
          </p:cNvSpPr>
          <p:nvPr userDrawn="1"/>
        </p:nvSpPr>
        <p:spPr bwMode="auto">
          <a:xfrm rot="5400000">
            <a:off x="-144462" y="2095500"/>
            <a:ext cx="1152525"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3086" name="Rectangle 14"/>
          <p:cNvSpPr>
            <a:spLocks noGrp="1" noChangeArrowheads="1"/>
          </p:cNvSpPr>
          <p:nvPr>
            <p:ph type="ctrTitle"/>
          </p:nvPr>
        </p:nvSpPr>
        <p:spPr>
          <a:xfrm>
            <a:off x="685800" y="2130425"/>
            <a:ext cx="7772400" cy="1470025"/>
          </a:xfrm>
        </p:spPr>
        <p:txBody>
          <a:bodyPr/>
          <a:lstStyle>
            <a:lvl1pPr>
              <a:defRPr/>
            </a:lvl1pPr>
          </a:lstStyle>
          <a:p>
            <a:pPr lvl="0"/>
            <a:r>
              <a:rPr lang="ja-JP" altLang="en-US" noProof="0" smtClean="0"/>
              <a:t>マスター タイトルの書式設定</a:t>
            </a:r>
          </a:p>
        </p:txBody>
      </p:sp>
      <p:sp>
        <p:nvSpPr>
          <p:cNvPr id="3087" name="Rectangle 15"/>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ja-JP" altLang="en-US" noProof="0" smtClean="0"/>
              <a:t>マスター サブタイトルの書式設定</a:t>
            </a:r>
          </a:p>
        </p:txBody>
      </p:sp>
      <p:sp>
        <p:nvSpPr>
          <p:cNvPr id="3088" name="Rectangle 16"/>
          <p:cNvSpPr>
            <a:spLocks noGrp="1" noChangeArrowheads="1"/>
          </p:cNvSpPr>
          <p:nvPr>
            <p:ph type="dt" sz="half" idx="2"/>
          </p:nvPr>
        </p:nvSpPr>
        <p:spPr/>
        <p:txBody>
          <a:bodyPr/>
          <a:lstStyle>
            <a:lvl1pPr>
              <a:defRPr/>
            </a:lvl1pPr>
          </a:lstStyle>
          <a:p>
            <a:endParaRPr lang="en-US" altLang="ja-JP"/>
          </a:p>
        </p:txBody>
      </p:sp>
      <p:sp>
        <p:nvSpPr>
          <p:cNvPr id="3089" name="Rectangle 17"/>
          <p:cNvSpPr>
            <a:spLocks noGrp="1" noChangeArrowheads="1"/>
          </p:cNvSpPr>
          <p:nvPr>
            <p:ph type="ftr" sz="quarter" idx="3"/>
          </p:nvPr>
        </p:nvSpPr>
        <p:spPr/>
        <p:txBody>
          <a:bodyPr/>
          <a:lstStyle>
            <a:lvl1pPr>
              <a:defRPr/>
            </a:lvl1pPr>
          </a:lstStyle>
          <a:p>
            <a:endParaRPr lang="en-US" altLang="ja-JP"/>
          </a:p>
        </p:txBody>
      </p:sp>
      <p:sp>
        <p:nvSpPr>
          <p:cNvPr id="3090" name="Rectangle 18"/>
          <p:cNvSpPr>
            <a:spLocks noGrp="1" noChangeArrowheads="1"/>
          </p:cNvSpPr>
          <p:nvPr>
            <p:ph type="sldNum" sz="quarter" idx="4"/>
          </p:nvPr>
        </p:nvSpPr>
        <p:spPr/>
        <p:txBody>
          <a:bodyPr/>
          <a:lstStyle>
            <a:lvl1pPr>
              <a:defRPr/>
            </a:lvl1pPr>
          </a:lstStyle>
          <a:p>
            <a:fld id="{A9B56727-0630-454E-A3EF-66C1E5A04BAC}" type="slidenum">
              <a:rPr lang="en-US" altLang="ja-JP"/>
              <a:pPr/>
              <a:t>‹#›</a:t>
            </a:fld>
            <a:endParaRPr lang="en-US" altLang="ja-JP"/>
          </a:p>
        </p:txBody>
      </p:sp>
      <p:sp>
        <p:nvSpPr>
          <p:cNvPr id="3091" name="AutoShape 19"/>
          <p:cNvSpPr>
            <a:spLocks noChangeArrowheads="1"/>
          </p:cNvSpPr>
          <p:nvPr userDrawn="1"/>
        </p:nvSpPr>
        <p:spPr bwMode="auto">
          <a:xfrm>
            <a:off x="5616575" y="1774825"/>
            <a:ext cx="2484438" cy="69850"/>
          </a:xfrm>
          <a:prstGeom prst="roundRect">
            <a:avLst>
              <a:gd name="adj" fmla="val 50000"/>
            </a:avLst>
          </a:prstGeom>
          <a:gradFill rotWithShape="1">
            <a:gsLst>
              <a:gs pos="0">
                <a:srgbClr val="3758FF">
                  <a:gamma/>
                  <a:tint val="0"/>
                  <a:invGamma/>
                </a:srgbClr>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Tree>
    <p:extLst>
      <p:ext uri="{BB962C8B-B14F-4D97-AF65-F5344CB8AC3E}">
        <p14:creationId xmlns:p14="http://schemas.microsoft.com/office/powerpoint/2010/main" val="1554013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528A98F4-3C7B-409E-8FF1-E7319615229D}" type="slidenum">
              <a:rPr lang="en-US" altLang="ja-JP"/>
              <a:pPr/>
              <a:t>‹#›</a:t>
            </a:fld>
            <a:endParaRPr lang="en-US" altLang="ja-JP"/>
          </a:p>
        </p:txBody>
      </p:sp>
    </p:spTree>
    <p:extLst>
      <p:ext uri="{BB962C8B-B14F-4D97-AF65-F5344CB8AC3E}">
        <p14:creationId xmlns:p14="http://schemas.microsoft.com/office/powerpoint/2010/main" val="224822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420A32C8-2943-4940-9669-487E668D4740}" type="slidenum">
              <a:rPr lang="en-US" altLang="ja-JP"/>
              <a:pPr/>
              <a:t>‹#›</a:t>
            </a:fld>
            <a:endParaRPr lang="en-US" altLang="ja-JP"/>
          </a:p>
        </p:txBody>
      </p:sp>
    </p:spTree>
    <p:extLst>
      <p:ext uri="{BB962C8B-B14F-4D97-AF65-F5344CB8AC3E}">
        <p14:creationId xmlns:p14="http://schemas.microsoft.com/office/powerpoint/2010/main" val="532170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BBE4BAA-24F0-44B7-8586-601B7EC4C222}" type="slidenum">
              <a:rPr lang="en-US" altLang="ja-JP"/>
              <a:pPr/>
              <a:t>‹#›</a:t>
            </a:fld>
            <a:endParaRPr lang="en-US" altLang="ja-JP"/>
          </a:p>
        </p:txBody>
      </p:sp>
    </p:spTree>
    <p:extLst>
      <p:ext uri="{BB962C8B-B14F-4D97-AF65-F5344CB8AC3E}">
        <p14:creationId xmlns:p14="http://schemas.microsoft.com/office/powerpoint/2010/main" val="1093798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endParaRPr lang="en-US" altLang="ja-JP"/>
          </a:p>
        </p:txBody>
      </p:sp>
      <p:sp>
        <p:nvSpPr>
          <p:cNvPr id="8" name="フッター プレースホルダー 7"/>
          <p:cNvSpPr>
            <a:spLocks noGrp="1"/>
          </p:cNvSpPr>
          <p:nvPr>
            <p:ph type="ftr" sz="quarter" idx="11"/>
          </p:nvPr>
        </p:nvSpPr>
        <p:spPr/>
        <p:txBody>
          <a:bodyPr/>
          <a:lstStyle>
            <a:lvl1pPr>
              <a:defRPr/>
            </a:lvl1pPr>
          </a:lstStyle>
          <a:p>
            <a:endParaRPr lang="en-US" altLang="ja-JP"/>
          </a:p>
        </p:txBody>
      </p:sp>
      <p:sp>
        <p:nvSpPr>
          <p:cNvPr id="9" name="スライド番号プレースホルダー 8"/>
          <p:cNvSpPr>
            <a:spLocks noGrp="1"/>
          </p:cNvSpPr>
          <p:nvPr>
            <p:ph type="sldNum" sz="quarter" idx="12"/>
          </p:nvPr>
        </p:nvSpPr>
        <p:spPr/>
        <p:txBody>
          <a:bodyPr/>
          <a:lstStyle>
            <a:lvl1pPr>
              <a:defRPr/>
            </a:lvl1pPr>
          </a:lstStyle>
          <a:p>
            <a:fld id="{7903F781-B707-4178-9CCF-AF900AA207FC}" type="slidenum">
              <a:rPr lang="en-US" altLang="ja-JP"/>
              <a:pPr/>
              <a:t>‹#›</a:t>
            </a:fld>
            <a:endParaRPr lang="en-US" altLang="ja-JP"/>
          </a:p>
        </p:txBody>
      </p:sp>
    </p:spTree>
    <p:extLst>
      <p:ext uri="{BB962C8B-B14F-4D97-AF65-F5344CB8AC3E}">
        <p14:creationId xmlns:p14="http://schemas.microsoft.com/office/powerpoint/2010/main" val="834669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endParaRPr lang="en-US" altLang="ja-JP"/>
          </a:p>
        </p:txBody>
      </p:sp>
      <p:sp>
        <p:nvSpPr>
          <p:cNvPr id="4" name="フッター プレースホルダー 3"/>
          <p:cNvSpPr>
            <a:spLocks noGrp="1"/>
          </p:cNvSpPr>
          <p:nvPr>
            <p:ph type="ftr" sz="quarter" idx="11"/>
          </p:nvPr>
        </p:nvSpPr>
        <p:spPr/>
        <p:txBody>
          <a:bodyPr/>
          <a:lstStyle>
            <a:lvl1pPr>
              <a:defRPr/>
            </a:lvl1pPr>
          </a:lstStyle>
          <a:p>
            <a:endParaRPr lang="en-US" altLang="ja-JP"/>
          </a:p>
        </p:txBody>
      </p:sp>
      <p:sp>
        <p:nvSpPr>
          <p:cNvPr id="5" name="スライド番号プレースホルダー 4"/>
          <p:cNvSpPr>
            <a:spLocks noGrp="1"/>
          </p:cNvSpPr>
          <p:nvPr>
            <p:ph type="sldNum" sz="quarter" idx="12"/>
          </p:nvPr>
        </p:nvSpPr>
        <p:spPr/>
        <p:txBody>
          <a:bodyPr/>
          <a:lstStyle>
            <a:lvl1pPr>
              <a:defRPr/>
            </a:lvl1pPr>
          </a:lstStyle>
          <a:p>
            <a:fld id="{7CE25C71-6E47-40BB-A1D3-182E4570538B}" type="slidenum">
              <a:rPr lang="en-US" altLang="ja-JP"/>
              <a:pPr/>
              <a:t>‹#›</a:t>
            </a:fld>
            <a:endParaRPr lang="en-US" altLang="ja-JP"/>
          </a:p>
        </p:txBody>
      </p:sp>
    </p:spTree>
    <p:extLst>
      <p:ext uri="{BB962C8B-B14F-4D97-AF65-F5344CB8AC3E}">
        <p14:creationId xmlns:p14="http://schemas.microsoft.com/office/powerpoint/2010/main" val="10021611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p>
        </p:txBody>
      </p:sp>
      <p:sp>
        <p:nvSpPr>
          <p:cNvPr id="3" name="フッター プレースホルダー 2"/>
          <p:cNvSpPr>
            <a:spLocks noGrp="1"/>
          </p:cNvSpPr>
          <p:nvPr>
            <p:ph type="ftr" sz="quarter" idx="11"/>
          </p:nvPr>
        </p:nvSpPr>
        <p:spPr/>
        <p:txBody>
          <a:bodyPr/>
          <a:lstStyle>
            <a:lvl1pPr>
              <a:defRPr/>
            </a:lvl1pPr>
          </a:lstStyle>
          <a:p>
            <a:endParaRPr lang="en-US" altLang="ja-JP"/>
          </a:p>
        </p:txBody>
      </p:sp>
      <p:sp>
        <p:nvSpPr>
          <p:cNvPr id="4" name="スライド番号プレースホルダー 3"/>
          <p:cNvSpPr>
            <a:spLocks noGrp="1"/>
          </p:cNvSpPr>
          <p:nvPr>
            <p:ph type="sldNum" sz="quarter" idx="12"/>
          </p:nvPr>
        </p:nvSpPr>
        <p:spPr/>
        <p:txBody>
          <a:bodyPr/>
          <a:lstStyle>
            <a:lvl1pPr>
              <a:defRPr/>
            </a:lvl1pPr>
          </a:lstStyle>
          <a:p>
            <a:fld id="{29BCAA23-7B8E-4ACF-81FA-5DD1910B7116}" type="slidenum">
              <a:rPr lang="en-US" altLang="ja-JP"/>
              <a:pPr/>
              <a:t>‹#›</a:t>
            </a:fld>
            <a:endParaRPr lang="en-US" altLang="ja-JP"/>
          </a:p>
        </p:txBody>
      </p:sp>
    </p:spTree>
    <p:extLst>
      <p:ext uri="{BB962C8B-B14F-4D97-AF65-F5344CB8AC3E}">
        <p14:creationId xmlns:p14="http://schemas.microsoft.com/office/powerpoint/2010/main" val="2691070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78D7DEA4-47FF-4162-86BC-96105A23125D}" type="slidenum">
              <a:rPr lang="en-US" altLang="ja-JP"/>
              <a:pPr/>
              <a:t>‹#›</a:t>
            </a:fld>
            <a:endParaRPr lang="en-US" altLang="ja-JP"/>
          </a:p>
        </p:txBody>
      </p:sp>
    </p:spTree>
    <p:extLst>
      <p:ext uri="{BB962C8B-B14F-4D97-AF65-F5344CB8AC3E}">
        <p14:creationId xmlns:p14="http://schemas.microsoft.com/office/powerpoint/2010/main" val="38362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A81A783-55B8-45AA-B68A-D1F0BA3BFF02}" type="datetime1">
              <a:rPr kumimoji="1" lang="ja-JP" altLang="en-US" smtClean="0"/>
              <a:pPr/>
              <a:t>2015/6/2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88568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p>
        </p:txBody>
      </p:sp>
      <p:sp>
        <p:nvSpPr>
          <p:cNvPr id="6" name="フッター プレースホルダー 5"/>
          <p:cNvSpPr>
            <a:spLocks noGrp="1"/>
          </p:cNvSpPr>
          <p:nvPr>
            <p:ph type="ftr" sz="quarter" idx="11"/>
          </p:nvPr>
        </p:nvSpPr>
        <p:spPr/>
        <p:txBody>
          <a:bodyPr/>
          <a:lstStyle>
            <a:lvl1pPr>
              <a:defRPr/>
            </a:lvl1pPr>
          </a:lstStyle>
          <a:p>
            <a:endParaRPr lang="en-US" altLang="ja-JP"/>
          </a:p>
        </p:txBody>
      </p:sp>
      <p:sp>
        <p:nvSpPr>
          <p:cNvPr id="7" name="スライド番号プレースホルダー 6"/>
          <p:cNvSpPr>
            <a:spLocks noGrp="1"/>
          </p:cNvSpPr>
          <p:nvPr>
            <p:ph type="sldNum" sz="quarter" idx="12"/>
          </p:nvPr>
        </p:nvSpPr>
        <p:spPr/>
        <p:txBody>
          <a:bodyPr/>
          <a:lstStyle>
            <a:lvl1pPr>
              <a:defRPr/>
            </a:lvl1pPr>
          </a:lstStyle>
          <a:p>
            <a:fld id="{D519938E-B791-446E-8630-CF4DB5201C8A}" type="slidenum">
              <a:rPr lang="en-US" altLang="ja-JP"/>
              <a:pPr/>
              <a:t>‹#›</a:t>
            </a:fld>
            <a:endParaRPr lang="en-US" altLang="ja-JP"/>
          </a:p>
        </p:txBody>
      </p:sp>
    </p:spTree>
    <p:extLst>
      <p:ext uri="{BB962C8B-B14F-4D97-AF65-F5344CB8AC3E}">
        <p14:creationId xmlns:p14="http://schemas.microsoft.com/office/powerpoint/2010/main" val="17312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3AE5AD2-8119-4130-80E4-FE7C3DD7EB1B}" type="slidenum">
              <a:rPr lang="en-US" altLang="ja-JP"/>
              <a:pPr/>
              <a:t>‹#›</a:t>
            </a:fld>
            <a:endParaRPr lang="en-US" altLang="ja-JP"/>
          </a:p>
        </p:txBody>
      </p:sp>
    </p:spTree>
    <p:extLst>
      <p:ext uri="{BB962C8B-B14F-4D97-AF65-F5344CB8AC3E}">
        <p14:creationId xmlns:p14="http://schemas.microsoft.com/office/powerpoint/2010/main" val="3489642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endParaRPr lang="en-US" altLang="ja-JP"/>
          </a:p>
        </p:txBody>
      </p:sp>
      <p:sp>
        <p:nvSpPr>
          <p:cNvPr id="5" name="フッター プレースホルダー 4"/>
          <p:cNvSpPr>
            <a:spLocks noGrp="1"/>
          </p:cNvSpPr>
          <p:nvPr>
            <p:ph type="ftr" sz="quarter" idx="11"/>
          </p:nvPr>
        </p:nvSpPr>
        <p:spPr/>
        <p:txBody>
          <a:bodyPr/>
          <a:lstStyle>
            <a:lvl1pPr>
              <a:defRPr/>
            </a:lvl1pPr>
          </a:lstStyle>
          <a:p>
            <a:endParaRPr lang="en-US" altLang="ja-JP"/>
          </a:p>
        </p:txBody>
      </p:sp>
      <p:sp>
        <p:nvSpPr>
          <p:cNvPr id="6" name="スライド番号プレースホルダー 5"/>
          <p:cNvSpPr>
            <a:spLocks noGrp="1"/>
          </p:cNvSpPr>
          <p:nvPr>
            <p:ph type="sldNum" sz="quarter" idx="12"/>
          </p:nvPr>
        </p:nvSpPr>
        <p:spPr/>
        <p:txBody>
          <a:bodyPr/>
          <a:lstStyle>
            <a:lvl1pPr>
              <a:defRPr/>
            </a:lvl1pPr>
          </a:lstStyle>
          <a:p>
            <a:fld id="{BF13DD09-527E-4CAA-99CF-42E14A03EEEF}" type="slidenum">
              <a:rPr lang="en-US" altLang="ja-JP"/>
              <a:pPr/>
              <a:t>‹#›</a:t>
            </a:fld>
            <a:endParaRPr lang="en-US" altLang="ja-JP"/>
          </a:p>
        </p:txBody>
      </p:sp>
    </p:spTree>
    <p:extLst>
      <p:ext uri="{BB962C8B-B14F-4D97-AF65-F5344CB8AC3E}">
        <p14:creationId xmlns:p14="http://schemas.microsoft.com/office/powerpoint/2010/main" val="3339266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0D7875-69C2-4F94-8C06-39D37747DAA7}" type="slidenum">
              <a:rPr lang="en-US" altLang="ja-JP"/>
              <a:pPr>
                <a:defRPr/>
              </a:pPr>
              <a:t>‹#›</a:t>
            </a:fld>
            <a:endParaRPr lang="en-US" altLang="ja-JP"/>
          </a:p>
        </p:txBody>
      </p:sp>
    </p:spTree>
    <p:extLst>
      <p:ext uri="{BB962C8B-B14F-4D97-AF65-F5344CB8AC3E}">
        <p14:creationId xmlns:p14="http://schemas.microsoft.com/office/powerpoint/2010/main" val="3500741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5C28C9F-2128-46B1-91B7-16B9F24894AC}" type="datetime1">
              <a:rPr kumimoji="1" lang="ja-JP" altLang="en-US" smtClean="0"/>
              <a:pPr/>
              <a:t>2015/6/2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786348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8CD5528-DEC2-4734-947A-984897BDBCD6}" type="datetime1">
              <a:rPr kumimoji="1" lang="ja-JP" altLang="en-US" smtClean="0"/>
              <a:pPr/>
              <a:t>2015/6/2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216435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E25B9B4-F491-4C3D-B4DC-94DFC177CB6E}" type="datetime1">
              <a:rPr kumimoji="1" lang="ja-JP" altLang="en-US" smtClean="0"/>
              <a:pPr/>
              <a:t>2015/6/2</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33298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02F973-E7BE-4EF3-9541-E7365AE81AAD}" type="datetime1">
              <a:rPr kumimoji="1" lang="ja-JP" altLang="en-US" smtClean="0"/>
              <a:pPr/>
              <a:t>2015/6/2</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594848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AD9D9D4-0F73-4DCE-BA7C-988250ADFC2A}" type="datetime1">
              <a:rPr kumimoji="1" lang="ja-JP" altLang="en-US" smtClean="0"/>
              <a:pPr/>
              <a:t>2015/6/2</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36861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DD2CF3-062B-46B0-BF04-5B07972F4F1A}" type="datetime1">
              <a:rPr kumimoji="1" lang="ja-JP" altLang="en-US" smtClean="0"/>
              <a:pPr/>
              <a:t>2015/6/2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67470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D42E06C-4869-4AE0-8395-E980E855D5C0}" type="datetime1">
              <a:rPr kumimoji="1" lang="ja-JP" altLang="en-US" smtClean="0"/>
              <a:pPr/>
              <a:t>2015/6/2</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73517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746CD-A44C-4FCD-ADDC-9EB280BF2B3C}" type="datetime1">
              <a:rPr kumimoji="1" lang="ja-JP" altLang="en-US" smtClean="0"/>
              <a:pPr/>
              <a:t>2015/6/2</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FC1471-9611-4F70-BB03-7F8E6079736B}" type="slidenum">
              <a:rPr kumimoji="1" lang="ja-JP" altLang="en-US" smtClean="0"/>
              <a:pPr/>
              <a:t>‹#›</a:t>
            </a:fld>
            <a:endParaRPr kumimoji="1" lang="ja-JP" altLang="en-US" dirty="0"/>
          </a:p>
        </p:txBody>
      </p:sp>
    </p:spTree>
    <p:extLst>
      <p:ext uri="{BB962C8B-B14F-4D97-AF65-F5344CB8AC3E}">
        <p14:creationId xmlns:p14="http://schemas.microsoft.com/office/powerpoint/2010/main" val="266020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AutoShape 11"/>
          <p:cNvSpPr>
            <a:spLocks noChangeArrowheads="1"/>
          </p:cNvSpPr>
          <p:nvPr/>
        </p:nvSpPr>
        <p:spPr bwMode="auto">
          <a:xfrm rot="5400000">
            <a:off x="-1188243" y="1843881"/>
            <a:ext cx="3240088"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6" name="AutoShape 12"/>
          <p:cNvSpPr>
            <a:spLocks noChangeArrowheads="1"/>
          </p:cNvSpPr>
          <p:nvPr/>
        </p:nvSpPr>
        <p:spPr bwMode="auto">
          <a:xfrm rot="-5400000">
            <a:off x="7272338" y="2239963"/>
            <a:ext cx="2879725" cy="73025"/>
          </a:xfrm>
          <a:prstGeom prst="roundRect">
            <a:avLst>
              <a:gd name="adj" fmla="val 50000"/>
            </a:avLst>
          </a:prstGeom>
          <a:gradFill rotWithShape="1">
            <a:gsLst>
              <a:gs pos="0">
                <a:srgbClr val="FFFFFF"/>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7" name="AutoShape 13"/>
          <p:cNvSpPr>
            <a:spLocks noChangeArrowheads="1"/>
          </p:cNvSpPr>
          <p:nvPr/>
        </p:nvSpPr>
        <p:spPr bwMode="auto">
          <a:xfrm rot="-5400000">
            <a:off x="7777957" y="1521619"/>
            <a:ext cx="1439862" cy="69850"/>
          </a:xfrm>
          <a:prstGeom prst="roundRect">
            <a:avLst>
              <a:gd name="adj" fmla="val 50000"/>
            </a:avLst>
          </a:prstGeom>
          <a:gradFill rotWithShape="1">
            <a:gsLst>
              <a:gs pos="0">
                <a:srgbClr val="FFFFFF"/>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40" name="Rectangle 16" descr="横線"/>
          <p:cNvSpPr>
            <a:spLocks noChangeArrowheads="1"/>
          </p:cNvSpPr>
          <p:nvPr/>
        </p:nvSpPr>
        <p:spPr bwMode="auto">
          <a:xfrm>
            <a:off x="0" y="2924175"/>
            <a:ext cx="9144000" cy="1081088"/>
          </a:xfrm>
          <a:prstGeom prst="rect">
            <a:avLst/>
          </a:prstGeom>
          <a:pattFill prst="ltHorz">
            <a:fgClr>
              <a:srgbClr val="E7E7FF"/>
            </a:fgClr>
            <a:bgClr>
              <a:srgbClr val="FFFF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1" name="AutoShape 7"/>
          <p:cNvSpPr>
            <a:spLocks noChangeAspect="1" noChangeArrowheads="1"/>
          </p:cNvSpPr>
          <p:nvPr/>
        </p:nvSpPr>
        <p:spPr bwMode="auto">
          <a:xfrm>
            <a:off x="8243888" y="188913"/>
            <a:ext cx="554037" cy="554037"/>
          </a:xfrm>
          <a:prstGeom prst="roundRect">
            <a:avLst>
              <a:gd name="adj" fmla="val 16667"/>
            </a:avLst>
          </a:prstGeom>
          <a:solidFill>
            <a:srgbClr val="3758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2" name="AutoShape 8"/>
          <p:cNvSpPr>
            <a:spLocks noChangeArrowheads="1"/>
          </p:cNvSpPr>
          <p:nvPr/>
        </p:nvSpPr>
        <p:spPr bwMode="auto">
          <a:xfrm>
            <a:off x="3851275" y="260350"/>
            <a:ext cx="4249738" cy="73025"/>
          </a:xfrm>
          <a:prstGeom prst="roundRect">
            <a:avLst>
              <a:gd name="adj" fmla="val 50000"/>
            </a:avLst>
          </a:prstGeom>
          <a:gradFill rotWithShape="1">
            <a:gsLst>
              <a:gs pos="0">
                <a:srgbClr val="FFFFFF"/>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3" name="AutoShape 9"/>
          <p:cNvSpPr>
            <a:spLocks noChangeArrowheads="1"/>
          </p:cNvSpPr>
          <p:nvPr/>
        </p:nvSpPr>
        <p:spPr bwMode="auto">
          <a:xfrm>
            <a:off x="5616575" y="476250"/>
            <a:ext cx="2484438" cy="69850"/>
          </a:xfrm>
          <a:prstGeom prst="roundRect">
            <a:avLst>
              <a:gd name="adj" fmla="val 50000"/>
            </a:avLst>
          </a:prstGeom>
          <a:gradFill rotWithShape="1">
            <a:gsLst>
              <a:gs pos="0">
                <a:srgbClr val="FFFFFF"/>
              </a:gs>
              <a:gs pos="100000">
                <a:srgbClr val="3758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4" name="AutoShape 10"/>
          <p:cNvSpPr>
            <a:spLocks noChangeArrowheads="1"/>
          </p:cNvSpPr>
          <p:nvPr/>
        </p:nvSpPr>
        <p:spPr bwMode="auto">
          <a:xfrm>
            <a:off x="395288" y="260350"/>
            <a:ext cx="3455987"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8" name="AutoShape 14"/>
          <p:cNvSpPr>
            <a:spLocks noChangeArrowheads="1"/>
          </p:cNvSpPr>
          <p:nvPr/>
        </p:nvSpPr>
        <p:spPr bwMode="auto">
          <a:xfrm flipH="1">
            <a:off x="2627313" y="6597650"/>
            <a:ext cx="6121400" cy="71438"/>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39" name="AutoShape 15"/>
          <p:cNvSpPr>
            <a:spLocks noChangeArrowheads="1"/>
          </p:cNvSpPr>
          <p:nvPr/>
        </p:nvSpPr>
        <p:spPr bwMode="auto">
          <a:xfrm rot="16200000" flipV="1">
            <a:off x="7488238" y="5408613"/>
            <a:ext cx="2447925"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41" name="AutoShape 17"/>
          <p:cNvSpPr>
            <a:spLocks noChangeArrowheads="1"/>
          </p:cNvSpPr>
          <p:nvPr/>
        </p:nvSpPr>
        <p:spPr bwMode="auto">
          <a:xfrm rot="-5400000">
            <a:off x="-396081" y="5804694"/>
            <a:ext cx="1655763" cy="73025"/>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43" name="AutoShape 19"/>
          <p:cNvSpPr>
            <a:spLocks noChangeArrowheads="1"/>
          </p:cNvSpPr>
          <p:nvPr/>
        </p:nvSpPr>
        <p:spPr bwMode="auto">
          <a:xfrm>
            <a:off x="395288" y="6597650"/>
            <a:ext cx="1512887" cy="71438"/>
          </a:xfrm>
          <a:prstGeom prst="roundRect">
            <a:avLst>
              <a:gd name="adj" fmla="val 50000"/>
            </a:avLst>
          </a:prstGeom>
          <a:gradFill rotWithShape="1">
            <a:gsLst>
              <a:gs pos="0">
                <a:srgbClr val="3758FF"/>
              </a:gs>
              <a:gs pos="100000">
                <a:srgbClr val="3758FF">
                  <a:gamma/>
                  <a:tint val="0"/>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ja-JP" altLang="en-US">
              <a:solidFill>
                <a:srgbClr val="000000"/>
              </a:solidFill>
            </a:endParaRPr>
          </a:p>
        </p:txBody>
      </p:sp>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1C214C"/>
                </a:solidFill>
              </a:defRPr>
            </a:lvl1pPr>
          </a:lstStyle>
          <a:p>
            <a:pPr fontAlgn="base">
              <a:spcBef>
                <a:spcPct val="0"/>
              </a:spcBef>
              <a:spcAft>
                <a:spcPct val="0"/>
              </a:spcAft>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1C214C"/>
                </a:solidFill>
              </a:defRPr>
            </a:lvl1pPr>
          </a:lstStyle>
          <a:p>
            <a:pPr fontAlgn="base">
              <a:spcBef>
                <a:spcPct val="0"/>
              </a:spcBef>
              <a:spcAft>
                <a:spcPct val="0"/>
              </a:spcAft>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1C214C"/>
                </a:solidFill>
              </a:defRPr>
            </a:lvl1pPr>
          </a:lstStyle>
          <a:p>
            <a:pPr fontAlgn="base">
              <a:spcBef>
                <a:spcPct val="0"/>
              </a:spcBef>
              <a:spcAft>
                <a:spcPct val="0"/>
              </a:spcAft>
            </a:pPr>
            <a:fld id="{2564A400-6531-4E1F-B183-470DC77006A0}" type="slidenum">
              <a:rPr lang="en-US" altLang="ja-JP"/>
              <a:pPr fontAlgn="base">
                <a:spcBef>
                  <a:spcPct val="0"/>
                </a:spcBef>
                <a:spcAft>
                  <a:spcPct val="0"/>
                </a:spcAft>
              </a:pPr>
              <a:t>‹#›</a:t>
            </a:fld>
            <a:endParaRPr lang="en-US" altLang="ja-JP"/>
          </a:p>
        </p:txBody>
      </p:sp>
    </p:spTree>
    <p:extLst>
      <p:ext uri="{BB962C8B-B14F-4D97-AF65-F5344CB8AC3E}">
        <p14:creationId xmlns:p14="http://schemas.microsoft.com/office/powerpoint/2010/main" val="3130091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kumimoji="1" sz="4400">
          <a:solidFill>
            <a:srgbClr val="1C214C"/>
          </a:solidFill>
          <a:latin typeface="+mj-lt"/>
          <a:ea typeface="+mj-ea"/>
          <a:cs typeface="+mj-cs"/>
        </a:defRPr>
      </a:lvl1pPr>
      <a:lvl2pPr algn="ctr" rtl="0" eaLnBrk="1" fontAlgn="base" hangingPunct="1">
        <a:spcBef>
          <a:spcPct val="0"/>
        </a:spcBef>
        <a:spcAft>
          <a:spcPct val="0"/>
        </a:spcAft>
        <a:defRPr kumimoji="1" sz="4400">
          <a:solidFill>
            <a:srgbClr val="1C214C"/>
          </a:solidFill>
          <a:latin typeface="Arial" charset="0"/>
          <a:ea typeface="ＭＳ Ｐゴシック" charset="-128"/>
        </a:defRPr>
      </a:lvl2pPr>
      <a:lvl3pPr algn="ctr" rtl="0" eaLnBrk="1" fontAlgn="base" hangingPunct="1">
        <a:spcBef>
          <a:spcPct val="0"/>
        </a:spcBef>
        <a:spcAft>
          <a:spcPct val="0"/>
        </a:spcAft>
        <a:defRPr kumimoji="1" sz="4400">
          <a:solidFill>
            <a:srgbClr val="1C214C"/>
          </a:solidFill>
          <a:latin typeface="Arial" charset="0"/>
          <a:ea typeface="ＭＳ Ｐゴシック" charset="-128"/>
        </a:defRPr>
      </a:lvl3pPr>
      <a:lvl4pPr algn="ctr" rtl="0" eaLnBrk="1" fontAlgn="base" hangingPunct="1">
        <a:spcBef>
          <a:spcPct val="0"/>
        </a:spcBef>
        <a:spcAft>
          <a:spcPct val="0"/>
        </a:spcAft>
        <a:defRPr kumimoji="1" sz="4400">
          <a:solidFill>
            <a:srgbClr val="1C214C"/>
          </a:solidFill>
          <a:latin typeface="Arial" charset="0"/>
          <a:ea typeface="ＭＳ Ｐゴシック" charset="-128"/>
        </a:defRPr>
      </a:lvl4pPr>
      <a:lvl5pPr algn="ctr" rtl="0" eaLnBrk="1" fontAlgn="base" hangingPunct="1">
        <a:spcBef>
          <a:spcPct val="0"/>
        </a:spcBef>
        <a:spcAft>
          <a:spcPct val="0"/>
        </a:spcAft>
        <a:defRPr kumimoji="1" sz="4400">
          <a:solidFill>
            <a:srgbClr val="1C214C"/>
          </a:solidFill>
          <a:latin typeface="Arial" charset="0"/>
          <a:ea typeface="ＭＳ Ｐゴシック" charset="-128"/>
        </a:defRPr>
      </a:lvl5pPr>
      <a:lvl6pPr marL="457200" algn="ctr" rtl="0" eaLnBrk="1" fontAlgn="base" hangingPunct="1">
        <a:spcBef>
          <a:spcPct val="0"/>
        </a:spcBef>
        <a:spcAft>
          <a:spcPct val="0"/>
        </a:spcAft>
        <a:defRPr kumimoji="1" sz="4400">
          <a:solidFill>
            <a:srgbClr val="1C214C"/>
          </a:solidFill>
          <a:latin typeface="Arial" charset="0"/>
          <a:ea typeface="ＭＳ Ｐゴシック" charset="-128"/>
        </a:defRPr>
      </a:lvl6pPr>
      <a:lvl7pPr marL="914400" algn="ctr" rtl="0" eaLnBrk="1" fontAlgn="base" hangingPunct="1">
        <a:spcBef>
          <a:spcPct val="0"/>
        </a:spcBef>
        <a:spcAft>
          <a:spcPct val="0"/>
        </a:spcAft>
        <a:defRPr kumimoji="1" sz="4400">
          <a:solidFill>
            <a:srgbClr val="1C214C"/>
          </a:solidFill>
          <a:latin typeface="Arial" charset="0"/>
          <a:ea typeface="ＭＳ Ｐゴシック" charset="-128"/>
        </a:defRPr>
      </a:lvl7pPr>
      <a:lvl8pPr marL="1371600" algn="ctr" rtl="0" eaLnBrk="1" fontAlgn="base" hangingPunct="1">
        <a:spcBef>
          <a:spcPct val="0"/>
        </a:spcBef>
        <a:spcAft>
          <a:spcPct val="0"/>
        </a:spcAft>
        <a:defRPr kumimoji="1" sz="4400">
          <a:solidFill>
            <a:srgbClr val="1C214C"/>
          </a:solidFill>
          <a:latin typeface="Arial" charset="0"/>
          <a:ea typeface="ＭＳ Ｐゴシック" charset="-128"/>
        </a:defRPr>
      </a:lvl8pPr>
      <a:lvl9pPr marL="1828800" algn="ctr" rtl="0" eaLnBrk="1" fontAlgn="base" hangingPunct="1">
        <a:spcBef>
          <a:spcPct val="0"/>
        </a:spcBef>
        <a:spcAft>
          <a:spcPct val="0"/>
        </a:spcAft>
        <a:defRPr kumimoji="1" sz="4400">
          <a:solidFill>
            <a:srgbClr val="1C214C"/>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rgbClr val="1C214C"/>
          </a:solidFill>
          <a:latin typeface="+mn-lt"/>
          <a:ea typeface="+mn-ea"/>
          <a:cs typeface="+mn-cs"/>
        </a:defRPr>
      </a:lvl1pPr>
      <a:lvl2pPr marL="742950" indent="-285750" algn="l" rtl="0" eaLnBrk="1" fontAlgn="base" hangingPunct="1">
        <a:spcBef>
          <a:spcPct val="20000"/>
        </a:spcBef>
        <a:spcAft>
          <a:spcPct val="0"/>
        </a:spcAft>
        <a:buChar char="–"/>
        <a:defRPr kumimoji="1" sz="2800">
          <a:solidFill>
            <a:srgbClr val="1C214C"/>
          </a:solidFill>
          <a:latin typeface="+mn-lt"/>
          <a:ea typeface="+mn-ea"/>
        </a:defRPr>
      </a:lvl2pPr>
      <a:lvl3pPr marL="1143000" indent="-228600" algn="l" rtl="0" eaLnBrk="1" fontAlgn="base" hangingPunct="1">
        <a:spcBef>
          <a:spcPct val="20000"/>
        </a:spcBef>
        <a:spcAft>
          <a:spcPct val="0"/>
        </a:spcAft>
        <a:buChar char="•"/>
        <a:defRPr kumimoji="1" sz="2400">
          <a:solidFill>
            <a:srgbClr val="1C214C"/>
          </a:solidFill>
          <a:latin typeface="+mn-lt"/>
          <a:ea typeface="+mn-ea"/>
        </a:defRPr>
      </a:lvl3pPr>
      <a:lvl4pPr marL="1600200" indent="-228600" algn="l" rtl="0" eaLnBrk="1" fontAlgn="base" hangingPunct="1">
        <a:spcBef>
          <a:spcPct val="20000"/>
        </a:spcBef>
        <a:spcAft>
          <a:spcPct val="0"/>
        </a:spcAft>
        <a:buChar char="–"/>
        <a:defRPr kumimoji="1" sz="2000">
          <a:solidFill>
            <a:srgbClr val="1C214C"/>
          </a:solidFill>
          <a:latin typeface="+mn-lt"/>
          <a:ea typeface="+mn-ea"/>
        </a:defRPr>
      </a:lvl4pPr>
      <a:lvl5pPr marL="2057400" indent="-228600" algn="l" rtl="0" eaLnBrk="1" fontAlgn="base" hangingPunct="1">
        <a:spcBef>
          <a:spcPct val="20000"/>
        </a:spcBef>
        <a:spcAft>
          <a:spcPct val="0"/>
        </a:spcAft>
        <a:buChar char="»"/>
        <a:defRPr kumimoji="1" sz="2000">
          <a:solidFill>
            <a:srgbClr val="1C214C"/>
          </a:solidFill>
          <a:latin typeface="+mn-lt"/>
          <a:ea typeface="+mn-ea"/>
        </a:defRPr>
      </a:lvl5pPr>
      <a:lvl6pPr marL="2514600" indent="-228600" algn="l" rtl="0" eaLnBrk="1" fontAlgn="base" hangingPunct="1">
        <a:spcBef>
          <a:spcPct val="20000"/>
        </a:spcBef>
        <a:spcAft>
          <a:spcPct val="0"/>
        </a:spcAft>
        <a:buChar char="»"/>
        <a:defRPr kumimoji="1" sz="2000">
          <a:solidFill>
            <a:srgbClr val="1C214C"/>
          </a:solidFill>
          <a:latin typeface="+mn-lt"/>
          <a:ea typeface="+mn-ea"/>
        </a:defRPr>
      </a:lvl6pPr>
      <a:lvl7pPr marL="2971800" indent="-228600" algn="l" rtl="0" eaLnBrk="1" fontAlgn="base" hangingPunct="1">
        <a:spcBef>
          <a:spcPct val="20000"/>
        </a:spcBef>
        <a:spcAft>
          <a:spcPct val="0"/>
        </a:spcAft>
        <a:buChar char="»"/>
        <a:defRPr kumimoji="1" sz="2000">
          <a:solidFill>
            <a:srgbClr val="1C214C"/>
          </a:solidFill>
          <a:latin typeface="+mn-lt"/>
          <a:ea typeface="+mn-ea"/>
        </a:defRPr>
      </a:lvl7pPr>
      <a:lvl8pPr marL="3429000" indent="-228600" algn="l" rtl="0" eaLnBrk="1" fontAlgn="base" hangingPunct="1">
        <a:spcBef>
          <a:spcPct val="20000"/>
        </a:spcBef>
        <a:spcAft>
          <a:spcPct val="0"/>
        </a:spcAft>
        <a:buChar char="»"/>
        <a:defRPr kumimoji="1" sz="2000">
          <a:solidFill>
            <a:srgbClr val="1C214C"/>
          </a:solidFill>
          <a:latin typeface="+mn-lt"/>
          <a:ea typeface="+mn-ea"/>
        </a:defRPr>
      </a:lvl8pPr>
      <a:lvl9pPr marL="3886200" indent="-228600" algn="l" rtl="0" eaLnBrk="1" fontAlgn="base" hangingPunct="1">
        <a:spcBef>
          <a:spcPct val="20000"/>
        </a:spcBef>
        <a:spcAft>
          <a:spcPct val="0"/>
        </a:spcAft>
        <a:buChar char="»"/>
        <a:defRPr kumimoji="1" sz="2000">
          <a:solidFill>
            <a:srgbClr val="1C214C"/>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30min.jp/place/28925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hyperlink" Target="http://ja.wikipedia.org/wiki/%E3%83%95%E3%82%A1%E3%82%A4%E3%83%AB:Dehydroascorbic_acid_2.svg" TargetMode="External"/><Relationship Id="rId5" Type="http://schemas.openxmlformats.org/officeDocument/2006/relationships/image" Target="../media/image31.png"/><Relationship Id="rId4" Type="http://schemas.openxmlformats.org/officeDocument/2006/relationships/hyperlink" Target="http://ja.wikipedia.org/wiki/%E3%83%95%E3%82%A1%E3%82%A4%E3%83%AB:L-Ascorbic_acid.sv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audio" Target="../media/audio3.wav"/><Relationship Id="rId9" Type="http://schemas.openxmlformats.org/officeDocument/2006/relationships/image" Target="../media/image49.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7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7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サブタイトル 2"/>
          <p:cNvSpPr txBox="1">
            <a:spLocks/>
          </p:cNvSpPr>
          <p:nvPr/>
        </p:nvSpPr>
        <p:spPr>
          <a:xfrm>
            <a:off x="-17588" y="6021288"/>
            <a:ext cx="9144000" cy="64807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p>
            <a:pPr lvl="0" algn="ctr">
              <a:spcBef>
                <a:spcPct val="20000"/>
              </a:spcBef>
              <a:defRPr/>
            </a:pPr>
            <a:r>
              <a:rPr kumimoji="1" lang="ja-JP" altLang="en-US" sz="240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平成２７年５月</a:t>
            </a:r>
            <a:r>
              <a:rPr lang="ja-JP" altLang="en-US" sz="200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３１日（日）</a:t>
            </a:r>
            <a:endParaRPr lang="en-US" altLang="ja-JP" sz="2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lgn="ctr">
              <a:spcBef>
                <a:spcPct val="20000"/>
              </a:spcBef>
              <a:defRPr/>
            </a:pPr>
            <a:r>
              <a:rPr lang="ja-JP" altLang="en-US" sz="2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東建本社丸の内ビル　東建ホール・丸の内</a:t>
            </a:r>
            <a:endParaRPr lang="en-US" altLang="ja-JP" sz="2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17032" y="4651102"/>
            <a:ext cx="9107488" cy="1154162"/>
          </a:xfrm>
          <a:prstGeom prst="rect">
            <a:avLst/>
          </a:prstGeom>
        </p:spPr>
        <p:txBody>
          <a:bodyPr wrap="square">
            <a:spAutoFit/>
          </a:bodyPr>
          <a:lstStyle/>
          <a:p>
            <a:pPr algn="ct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和歌山県学校薬剤師会</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defRPr/>
            </a:pP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西前 多香哉</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7588" y="417438"/>
            <a:ext cx="9142108" cy="854080"/>
          </a:xfrm>
          <a:prstGeom prst="rect">
            <a:avLst/>
          </a:prstGeom>
        </p:spPr>
        <p:txBody>
          <a:bodyPr wrap="square">
            <a:spAutoFit/>
          </a:bodyPr>
          <a:lstStyle/>
          <a:p>
            <a:pPr algn="ctr">
              <a:lnSpc>
                <a:spcPct val="150000"/>
              </a:lnSpc>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平成２７年度学校薬剤師講習会</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タイトル 1"/>
          <p:cNvSpPr>
            <a:spLocks noGrp="1"/>
          </p:cNvSpPr>
          <p:nvPr/>
        </p:nvSpPr>
        <p:spPr>
          <a:xfrm>
            <a:off x="179512" y="2240298"/>
            <a:ext cx="9144000" cy="1398017"/>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「これで完璧！ノロウイルス対策」</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～学校で、薬局で、病院で指導に役立つ～</a:t>
            </a:r>
            <a:endPar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3720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11560" y="332656"/>
            <a:ext cx="8208912" cy="6370975"/>
          </a:xfrm>
          <a:prstGeom prst="rect">
            <a:avLst/>
          </a:prstGeom>
        </p:spPr>
        <p:txBody>
          <a:bodyPr wrap="square">
            <a:spAutoFit/>
          </a:bodyPr>
          <a:lstStyle/>
          <a:p>
            <a:pPr>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こまめ</a:t>
            </a:r>
            <a:r>
              <a:rPr lang="ja-JP" altLang="en-US" sz="3200"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にトイレの消毒</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endParaRPr lang="ja-JP" altLang="en-US" sz="3200"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ノロウイルスの感染拡大を防ぐためにも</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、次</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のことに気をつけましょう</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・トイレは</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フタ</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をして</a:t>
            </a:r>
            <a:r>
              <a:rPr lang="ja-JP" altLang="en-US"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流す。</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洋式トイレの場合</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・使用後は、</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適切</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消毒薬</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除菌</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をこまめに</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する。</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（便器のフタの裏側、ペーパーホルダーやトイレの壁</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ドアノブ</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など</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・和式トイレに行く場合には、</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ズボンの裾</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をあげる</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使用後、足首などを除菌する</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上着</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を着てトイレを使用しない</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高齢者</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や乳幼児がいる場合には、ぜひ心がけてください。</a:t>
            </a:r>
          </a:p>
        </p:txBody>
      </p:sp>
    </p:spTree>
    <p:extLst>
      <p:ext uri="{BB962C8B-B14F-4D97-AF65-F5344CB8AC3E}">
        <p14:creationId xmlns:p14="http://schemas.microsoft.com/office/powerpoint/2010/main" val="4107293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448" y="260648"/>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③感染力の長時間保持</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④抵抗力が強い</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●自然界でも、なかなか感染力を失わない。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●乾燥に強い。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●７０％アルコール・逆性石鹸に強い</a:t>
            </a: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（アルコール消毒では効果がない）</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●酸に強く、胃（胃酸）を容易に通過</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●熱に強く、</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８５</a:t>
            </a:r>
            <a:r>
              <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９０℃９０秒</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の加熱が必要</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75334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764704"/>
            <a:ext cx="9684568" cy="4525963"/>
          </a:xfrm>
        </p:spPr>
        <p:txBody>
          <a:bodyPr>
            <a:noAutofit/>
          </a:bodyPr>
          <a:lstStyle/>
          <a:p>
            <a:pPr marL="0" indent="0">
              <a:buNone/>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どうしてアルコールや石鹸が効かない？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ウイルスの表面を覆う</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膜・・・エンベロープ</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●大部分</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が脂質から成るためアルコールや</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石鹸</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で溶け、ウイルスが壊れる。</a:t>
            </a: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●インフルエンザウイルス</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・・・エンベロープあり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lnSpc>
                <a:spcPct val="150000"/>
              </a:lnSpc>
              <a:buNone/>
            </a:pPr>
            <a:r>
              <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ノロウイルス・・・エンベロープなし</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p>
          <a:p>
            <a:pPr marL="0" indent="0">
              <a:buNone/>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24328" y="2924944"/>
            <a:ext cx="1320462" cy="1590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013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755576" y="764704"/>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次亜塩素酸ナトリウム以外の消毒方法</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●紫外線殺菌灯</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３０分</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●イソジン</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●二酸化塩素</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クレベリン</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●過酸化水素</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オキシドール</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●フェノール系消毒剤</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●過炭酸ナトリウム</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1506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76470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丸石製薬　ウエルセプト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print"/>
          <a:srcRect/>
          <a:stretch>
            <a:fillRect/>
          </a:stretch>
        </p:blipFill>
        <p:spPr bwMode="auto">
          <a:xfrm>
            <a:off x="2843808" y="1844824"/>
            <a:ext cx="3025376" cy="3774906"/>
          </a:xfrm>
          <a:prstGeom prst="rect">
            <a:avLst/>
          </a:prstGeom>
          <a:ln>
            <a:noFill/>
          </a:ln>
          <a:effectLst>
            <a:outerShdw blurRad="292100" dist="139700" dir="2700000" algn="tl" rotWithShape="0">
              <a:srgbClr val="333333">
                <a:alpha val="65000"/>
              </a:srgbClr>
            </a:outerShdw>
          </a:effectLst>
        </p:spPr>
      </p:pic>
      <p:sp>
        <p:nvSpPr>
          <p:cNvPr id="6" name="コンテンツ プレースホルダ 2"/>
          <p:cNvSpPr txBox="1">
            <a:spLocks/>
          </p:cNvSpPr>
          <p:nvPr/>
        </p:nvSpPr>
        <p:spPr>
          <a:xfrm>
            <a:off x="-35496" y="599390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速乾性擦式手指消毒剤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0684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1475656" y="620688"/>
            <a:ext cx="6143625" cy="2914650"/>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4" cstate="print"/>
          <a:srcRect/>
          <a:stretch>
            <a:fillRect/>
          </a:stretch>
        </p:blipFill>
        <p:spPr bwMode="auto">
          <a:xfrm>
            <a:off x="2267744" y="3933056"/>
            <a:ext cx="4619625" cy="2466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0663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09663" y="723900"/>
            <a:ext cx="6924675" cy="54102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print"/>
          <a:srcRect/>
          <a:stretch>
            <a:fillRect/>
          </a:stretch>
        </p:blipFill>
        <p:spPr bwMode="auto">
          <a:xfrm>
            <a:off x="2339753" y="3068960"/>
            <a:ext cx="1224135" cy="432048"/>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3491880" y="1556792"/>
            <a:ext cx="792087" cy="36004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907704" y="908720"/>
            <a:ext cx="1296144" cy="360040"/>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5868144" y="4941168"/>
            <a:ext cx="1800200" cy="1080120"/>
          </a:xfrm>
          <a:prstGeom prst="rect">
            <a:avLst/>
          </a:prstGeom>
          <a:noFill/>
          <a:ln w="9525">
            <a:noFill/>
            <a:miter lim="800000"/>
            <a:headEnd/>
            <a:tailEnd/>
          </a:ln>
        </p:spPr>
      </p:pic>
      <p:pic>
        <p:nvPicPr>
          <p:cNvPr id="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12160" y="2708920"/>
            <a:ext cx="792087" cy="216024"/>
          </a:xfrm>
          <a:prstGeom prst="rect">
            <a:avLst/>
          </a:prstGeom>
          <a:noFill/>
          <a:ln w="9525">
            <a:noFill/>
            <a:miter lim="800000"/>
            <a:headEnd/>
            <a:tailEnd/>
          </a:ln>
        </p:spPr>
      </p:pic>
      <p:pic>
        <p:nvPicPr>
          <p:cNvPr id="10"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068960"/>
            <a:ext cx="792087" cy="216024"/>
          </a:xfrm>
          <a:prstGeom prst="rect">
            <a:avLst/>
          </a:prstGeom>
          <a:noFill/>
          <a:ln w="9525">
            <a:noFill/>
            <a:miter lim="800000"/>
            <a:headEnd/>
            <a:tailEnd/>
          </a:ln>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168" y="3717032"/>
            <a:ext cx="792087" cy="216024"/>
          </a:xfrm>
          <a:prstGeom prst="rect">
            <a:avLst/>
          </a:prstGeom>
          <a:noFill/>
          <a:ln w="9525">
            <a:noFill/>
            <a:miter lim="800000"/>
            <a:headEnd/>
            <a:tailEnd/>
          </a:ln>
        </p:spPr>
      </p:pic>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56176" y="3356992"/>
            <a:ext cx="792087" cy="216024"/>
          </a:xfrm>
          <a:prstGeom prst="rect">
            <a:avLst/>
          </a:prstGeom>
          <a:noFill/>
          <a:ln w="9525">
            <a:noFill/>
            <a:miter lim="800000"/>
            <a:headEnd/>
            <a:tailEnd/>
          </a:ln>
        </p:spPr>
      </p:pic>
    </p:spTree>
    <p:extLst>
      <p:ext uri="{BB962C8B-B14F-4D97-AF65-F5344CB8AC3E}">
        <p14:creationId xmlns:p14="http://schemas.microsoft.com/office/powerpoint/2010/main" val="3091179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43608" y="316260"/>
            <a:ext cx="2808312" cy="2913112"/>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3608" y="3645024"/>
            <a:ext cx="2794113" cy="2907135"/>
          </a:xfrm>
          <a:prstGeom prst="rect">
            <a:avLst/>
          </a:prstGeom>
          <a:ln>
            <a:noFill/>
          </a:ln>
          <a:effectLst>
            <a:outerShdw blurRad="292100" dist="139700" dir="2700000" algn="tl" rotWithShape="0">
              <a:srgbClr val="333333">
                <a:alpha val="65000"/>
              </a:srgbClr>
            </a:outerShdw>
          </a:effectLst>
        </p:spPr>
      </p:pic>
      <p:sp>
        <p:nvSpPr>
          <p:cNvPr id="6" name="コンテンツ プレースホルダ 2"/>
          <p:cNvSpPr txBox="1">
            <a:spLocks/>
          </p:cNvSpPr>
          <p:nvPr/>
        </p:nvSpPr>
        <p:spPr>
          <a:xfrm>
            <a:off x="3563888" y="4666543"/>
            <a:ext cx="4752528" cy="86409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キッチン泡ハイター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 2"/>
          <p:cNvSpPr txBox="1">
            <a:spLocks/>
          </p:cNvSpPr>
          <p:nvPr/>
        </p:nvSpPr>
        <p:spPr>
          <a:xfrm>
            <a:off x="3995936" y="1772816"/>
            <a:ext cx="4752528" cy="864096"/>
          </a:xfrm>
          <a:prstGeom prst="rect">
            <a:avLst/>
          </a:prstGeom>
          <a:effectLst>
            <a:outerShdw blurRad="50800" dist="38100" dir="2700000" algn="tl" rotWithShape="0">
              <a:prstClr val="black">
                <a:alpha val="40000"/>
              </a:prstClr>
            </a:outerShdw>
          </a:effectLst>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ハイターを希釈</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した</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もの</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None/>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霧吹き器）</a:t>
            </a:r>
            <a:endPar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84253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95536" y="404664"/>
            <a:ext cx="10764688"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潜伏期から発症、回復まで</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●潜伏期　２４～４８時間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（体内に入ってから症状が出るまでの時間）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●症状　おう吐、吐き気、腹痛、下痢、</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発熱　胃腸風邪の症状に酷似</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（１～２日続き後遺症なし）</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★特効薬はありません。</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脱水症状を避けるため、水分補給</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1124744"/>
            <a:ext cx="4179937" cy="3031396"/>
          </a:xfrm>
          <a:prstGeom prst="rect">
            <a:avLst/>
          </a:prstGeom>
          <a:ln>
            <a:noFill/>
          </a:ln>
          <a:effectLst>
            <a:outerShdw blurRad="292100" dist="139700" dir="2700000" algn="tl" rotWithShape="0">
              <a:srgbClr val="333333">
                <a:alpha val="65000"/>
              </a:srgbClr>
            </a:outerShdw>
          </a:effectLst>
        </p:spPr>
      </p:pic>
      <p:sp>
        <p:nvSpPr>
          <p:cNvPr id="7" name="コンテンツ プレースホルダ 2"/>
          <p:cNvSpPr txBox="1">
            <a:spLocks/>
          </p:cNvSpPr>
          <p:nvPr/>
        </p:nvSpPr>
        <p:spPr>
          <a:xfrm>
            <a:off x="3448" y="260648"/>
            <a:ext cx="9140552"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クイックナビ</a:t>
            </a:r>
            <a:r>
              <a:rPr lang="en-US" altLang="ja-JP"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a:t>
            </a: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a:t>
            </a:r>
            <a:r>
              <a:rPr lang="ja-JP" altLang="en-US"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抗原</a:t>
            </a: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キット）</a:t>
            </a:r>
            <a:endPar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図 8"/>
          <p:cNvPicPr>
            <a:picLocks noChangeAspect="1"/>
          </p:cNvPicPr>
          <p:nvPr/>
        </p:nvPicPr>
        <p:blipFill>
          <a:blip r:embed="rId3" cstate="print"/>
          <a:stretch>
            <a:fillRect/>
          </a:stretch>
        </p:blipFill>
        <p:spPr>
          <a:xfrm>
            <a:off x="6314082" y="1630792"/>
            <a:ext cx="2276475" cy="2019300"/>
          </a:xfrm>
          <a:prstGeom prst="rect">
            <a:avLst/>
          </a:prstGeom>
          <a:ln>
            <a:noFill/>
          </a:ln>
          <a:effectLst>
            <a:outerShdw blurRad="292100" dist="139700" dir="2700000" algn="tl" rotWithShape="0">
              <a:srgbClr val="333333">
                <a:alpha val="65000"/>
              </a:srgbClr>
            </a:outerShdw>
          </a:effectLst>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0394" y="4422325"/>
            <a:ext cx="6426659" cy="2225608"/>
          </a:xfrm>
          <a:prstGeom prst="rect">
            <a:avLst/>
          </a:prstGeom>
          <a:ln>
            <a:noFill/>
          </a:ln>
          <a:effectLst>
            <a:outerShdw blurRad="292100" dist="139700" dir="2700000" algn="tl" rotWithShape="0">
              <a:srgbClr val="333333">
                <a:alpha val="65000"/>
              </a:srgbClr>
            </a:outerShdw>
          </a:effectLst>
        </p:spPr>
      </p:pic>
      <p:sp>
        <p:nvSpPr>
          <p:cNvPr id="11" name="ストライプ矢印 10"/>
          <p:cNvSpPr/>
          <p:nvPr/>
        </p:nvSpPr>
        <p:spPr>
          <a:xfrm>
            <a:off x="5115111" y="2241078"/>
            <a:ext cx="1041065" cy="798728"/>
          </a:xfrm>
          <a:prstGeom prst="striped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547664" y="5157192"/>
            <a:ext cx="1944216" cy="326866"/>
          </a:xfrm>
          <a:prstGeom prst="round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62519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1412776"/>
            <a:ext cx="9972600" cy="2880320"/>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36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正しく怖がり、正しく対策しましょう！</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●正しい知識を身につけてください。</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●正しい対応には準備が必要です。</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●信用</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事故→信用の失墜</a:t>
            </a:r>
            <a:endPar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163" y="911060"/>
            <a:ext cx="5137687" cy="3310028"/>
          </a:xfrm>
          <a:prstGeom prst="rect">
            <a:avLst/>
          </a:prstGeom>
          <a:ln w="254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コンテンツ プレースホルダ 2"/>
          <p:cNvSpPr txBox="1">
            <a:spLocks/>
          </p:cNvSpPr>
          <p:nvPr/>
        </p:nvSpPr>
        <p:spPr>
          <a:xfrm>
            <a:off x="0" y="188640"/>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リゴサイトファーマシューティカルズの</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HP</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20072" y="3656506"/>
            <a:ext cx="3635896" cy="2991936"/>
          </a:xfrm>
          <a:prstGeom prst="rect">
            <a:avLst/>
          </a:prstGeom>
          <a:ln w="2540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正方形/長方形 4"/>
          <p:cNvSpPr/>
          <p:nvPr/>
        </p:nvSpPr>
        <p:spPr>
          <a:xfrm>
            <a:off x="179512" y="4566027"/>
            <a:ext cx="4896544" cy="2308324"/>
          </a:xfrm>
          <a:prstGeom prst="rect">
            <a:avLst/>
          </a:prstGeom>
        </p:spPr>
        <p:txBody>
          <a:bodyPr wrap="square">
            <a:spAutoFit/>
          </a:body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●リゴサイト</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は多様な遺伝子型のノロウイルスのワクチンをつくる技術を持ち、欧米などで臨床試験を進めている。</a:t>
            </a:r>
            <a:endParaRPr lang="en-US" altLang="ja-JP"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武田</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薬品工業</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はワクチン</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関連技術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をリゴサイト・ファーマシューティカルズを</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買収することで同社と合意したと発表した</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。１１月</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末まで</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に６千万ドル</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50</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億円）を投じ完全子会社化する。</a:t>
            </a:r>
          </a:p>
        </p:txBody>
      </p:sp>
      <p:sp>
        <p:nvSpPr>
          <p:cNvPr id="11" name="ストライプ矢印 10"/>
          <p:cNvSpPr/>
          <p:nvPr/>
        </p:nvSpPr>
        <p:spPr>
          <a:xfrm rot="2815560">
            <a:off x="3873992" y="3360796"/>
            <a:ext cx="3723234" cy="1795198"/>
          </a:xfrm>
          <a:prstGeom prst="stripedRightArrow">
            <a:avLst/>
          </a:prstGeom>
          <a:gradFill flip="none" rotWithShape="1">
            <a:gsLst>
              <a:gs pos="38000">
                <a:schemeClr val="tx1"/>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803661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300192" y="6381328"/>
            <a:ext cx="2560316" cy="338554"/>
          </a:xfrm>
          <a:prstGeom prst="rect">
            <a:avLst/>
          </a:prstGeom>
        </p:spPr>
        <p:txBody>
          <a:bodyPr wrap="none">
            <a:spAutoFit/>
          </a:bodyPr>
          <a:lstStyle/>
          <a:p>
            <a:r>
              <a:rPr lang="en-US" altLang="ja-JP" sz="1600" dirty="0">
                <a:solidFill>
                  <a:schemeClr val="bg1"/>
                </a:solidFill>
                <a:effectLst>
                  <a:outerShdw blurRad="38100" dist="38100" dir="2700000" algn="tl">
                    <a:srgbClr val="000000">
                      <a:alpha val="43137"/>
                    </a:srgbClr>
                  </a:outerShdw>
                </a:effectLst>
                <a:latin typeface="PraxisCom-Semibold"/>
              </a:rPr>
              <a:t>Takeda </a:t>
            </a:r>
            <a:r>
              <a:rPr lang="en-US" altLang="ja-JP" sz="1600" dirty="0">
                <a:solidFill>
                  <a:schemeClr val="bg1"/>
                </a:solidFill>
                <a:effectLst>
                  <a:outerShdw blurRad="38100" dist="38100" dir="2700000" algn="tl">
                    <a:srgbClr val="000000">
                      <a:alpha val="43137"/>
                    </a:srgbClr>
                  </a:outerShdw>
                </a:effectLst>
                <a:latin typeface="PraxisCom-Light"/>
              </a:rPr>
              <a:t>Annual Report 2013</a:t>
            </a:r>
            <a:endParaRPr lang="ja-JP" altLang="en-US" sz="4400" dirty="0">
              <a:solidFill>
                <a:schemeClr val="bg1"/>
              </a:solidFill>
              <a:effectLst>
                <a:outerShdw blurRad="38100" dist="38100" dir="2700000" algn="tl">
                  <a:srgbClr val="000000">
                    <a:alpha val="43137"/>
                  </a:srgbClr>
                </a:outerShdw>
              </a:effectLst>
            </a:endParaRPr>
          </a:p>
        </p:txBody>
      </p:sp>
      <p:pic>
        <p:nvPicPr>
          <p:cNvPr id="11" name="図 10"/>
          <p:cNvPicPr>
            <a:picLocks noChangeAspect="1"/>
          </p:cNvPicPr>
          <p:nvPr/>
        </p:nvPicPr>
        <p:blipFill>
          <a:blip r:embed="rId3" cstate="print"/>
          <a:stretch>
            <a:fillRect/>
          </a:stretch>
        </p:blipFill>
        <p:spPr>
          <a:xfrm>
            <a:off x="2123728" y="548680"/>
            <a:ext cx="5185370" cy="56674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3017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09613" y="246063"/>
            <a:ext cx="7724775"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709613" y="6021288"/>
            <a:ext cx="7724775" cy="523220"/>
          </a:xfrm>
          <a:prstGeom prst="rect">
            <a:avLst/>
          </a:prstGeom>
          <a:solidFill>
            <a:schemeClr val="bg1"/>
          </a:solidFill>
        </p:spPr>
        <p:txBody>
          <a:bodyPr wrap="square">
            <a:spAutoFit/>
          </a:bodyPr>
          <a:lstStyle/>
          <a:p>
            <a:pPr algn="ctr">
              <a:buFont typeface="Wingdings" pitchFamily="2" charset="2"/>
              <a:buNone/>
              <a:defRPr/>
            </a:pPr>
            <a:r>
              <a:rPr lang="ja-JP" altLang="en-US" sz="2800" dirty="0">
                <a:effectLst>
                  <a:outerShdw blurRad="38100" dist="38100" dir="2700000" algn="tl">
                    <a:srgbClr val="000000">
                      <a:alpha val="43137"/>
                    </a:srgbClr>
                  </a:outerShdw>
                </a:effectLst>
                <a:latin typeface="ＭＳ ゴシック" pitchFamily="49" charset="-128"/>
                <a:ea typeface="ＭＳ ゴシック" pitchFamily="49" charset="-128"/>
              </a:rPr>
              <a:t>ノロウイルスの感染経路</a:t>
            </a:r>
            <a:endParaRPr lang="en-US" altLang="ja-JP" sz="2800" dirty="0">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7" name="円/楕円 6"/>
          <p:cNvSpPr/>
          <p:nvPr/>
        </p:nvSpPr>
        <p:spPr>
          <a:xfrm>
            <a:off x="4716016" y="980728"/>
            <a:ext cx="1999820" cy="381642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843808" y="2420888"/>
            <a:ext cx="1816604" cy="154023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600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51520" y="692696"/>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原因食材：二枚貝について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●カキ</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●カキ以外にもウチムラサキ貝</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大ｱｻﾘ</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シジミ・ハマグリ</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●生食はカキ</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★鮮度は関係ありません！</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加熱が重要！</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生食は控えましょう！</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とれたて漁師の店 稲荷丸">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3580" y="3717032"/>
            <a:ext cx="3610254" cy="29219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395536" y="980728"/>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カキだけでない原因食材</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●原因食品のトップは貝類</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しかし、患者の７割が他の食品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●刺身・野菜サラダ・ケーキなどの</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生もの、加熱不十分な食品と様々</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●調理人（手指）汚染が原因大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539552" y="332656"/>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人から人へ感染</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●旅館・学校・幼稚園・保育所など</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の人の集まる場所では、患者が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一人でも、嘔吐物や下痢便の処理</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清掃が不適切であれば、感染拡大。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●おう吐物・下痢便の処理をする場合に</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その処理時に感染。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★処理方法が重要！無防備な格好は</a:t>
            </a:r>
            <a:r>
              <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331640" y="1412776"/>
            <a:ext cx="7272808"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予防方法</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①手洗いする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②加熱する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③消毒する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④おう吐物等の適切な処理（実習）</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611560" y="620688"/>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最も有効な対策葉</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手洗い</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●トイレの後・食事前・手が汚れたとき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●石けんを使いましょう</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●ウイルスは死滅しませんが、はがれや</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すくなります</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●うがいの実施はインフルエンザ等の</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感染症予防になるので、手洗いと</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セットにし、習慣づけることが重要。</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★手洗いに始まり、手洗いに終わる</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9079" y="1568854"/>
            <a:ext cx="2076450" cy="1619250"/>
          </a:xfrm>
          <a:prstGeom prst="rect">
            <a:avLst/>
          </a:prstGeom>
          <a:ln>
            <a:noFill/>
          </a:ln>
          <a:effectLst>
            <a:outerShdw blurRad="292100" dist="139700" dir="2700000" algn="tl" rotWithShape="0">
              <a:srgbClr val="333333">
                <a:alpha val="65000"/>
              </a:srgbClr>
            </a:outerShdw>
          </a:effectLst>
        </p:spPr>
      </p:pic>
      <p:pic>
        <p:nvPicPr>
          <p:cNvPr id="5" name="図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41346" y="1569471"/>
            <a:ext cx="2076450" cy="1619250"/>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9079" y="4126009"/>
            <a:ext cx="2076450" cy="1619250"/>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63613" y="1568854"/>
            <a:ext cx="2076450" cy="1619250"/>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541346" y="4126009"/>
            <a:ext cx="2076450" cy="1619250"/>
          </a:xfrm>
          <a:prstGeom prst="rect">
            <a:avLst/>
          </a:prstGeom>
          <a:ln>
            <a:noFill/>
          </a:ln>
          <a:effectLst>
            <a:outerShdw blurRad="292100" dist="139700" dir="2700000" algn="tl" rotWithShape="0">
              <a:srgbClr val="333333">
                <a:alpha val="65000"/>
              </a:srgbClr>
            </a:outerShdw>
          </a:effectLst>
        </p:spPr>
      </p:pic>
      <p:pic>
        <p:nvPicPr>
          <p:cNvPr id="9" name="図 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63613" y="4126009"/>
            <a:ext cx="2076450" cy="1619250"/>
          </a:xfrm>
          <a:prstGeom prst="rect">
            <a:avLst/>
          </a:prstGeom>
          <a:ln>
            <a:noFill/>
          </a:ln>
          <a:effectLst>
            <a:outerShdw blurRad="292100" dist="139700" dir="2700000" algn="tl" rotWithShape="0">
              <a:srgbClr val="333333">
                <a:alpha val="65000"/>
              </a:srgbClr>
            </a:outerShdw>
          </a:effectLst>
        </p:spPr>
      </p:pic>
      <p:sp>
        <p:nvSpPr>
          <p:cNvPr id="10" name="タイトル 1"/>
          <p:cNvSpPr txBox="1">
            <a:spLocks/>
          </p:cNvSpPr>
          <p:nvPr/>
        </p:nvSpPr>
        <p:spPr>
          <a:xfrm>
            <a:off x="-54610" y="-248183"/>
            <a:ext cx="9144000" cy="1700808"/>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基本的な手洗いの手順</a:t>
            </a:r>
            <a:endParaRPr lang="en-US" altLang="ja-JP"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a:p>
            <a:r>
              <a:rPr lang="ja-JP" altLang="en-US" sz="32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（大切な６つの工程）</a:t>
            </a:r>
            <a:endParaRPr lang="ja-JP" altLang="en-US" sz="3200"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sp>
        <p:nvSpPr>
          <p:cNvPr id="11" name="タイトル 1"/>
          <p:cNvSpPr txBox="1">
            <a:spLocks/>
          </p:cNvSpPr>
          <p:nvPr/>
        </p:nvSpPr>
        <p:spPr>
          <a:xfrm>
            <a:off x="611560" y="3039134"/>
            <a:ext cx="9144000" cy="683667"/>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chemeClr val="bg1"/>
                </a:solidFill>
                <a:effectLst>
                  <a:outerShdw blurRad="38100" dist="38100" dir="2700000" algn="tl">
                    <a:srgbClr val="000000">
                      <a:alpha val="43137"/>
                    </a:srgbClr>
                  </a:outerShdw>
                </a:effectLst>
                <a:latin typeface="+mn-ea"/>
                <a:ea typeface="+mn-ea"/>
              </a:rPr>
              <a:t>１</a:t>
            </a:r>
            <a:r>
              <a:rPr lang="en-US" altLang="ja-JP" sz="1800" dirty="0" smtClean="0">
                <a:solidFill>
                  <a:schemeClr val="bg1"/>
                </a:solidFill>
                <a:effectLst>
                  <a:outerShdw blurRad="38100" dist="38100" dir="2700000" algn="tl">
                    <a:srgbClr val="000000">
                      <a:alpha val="43137"/>
                    </a:srgbClr>
                  </a:outerShdw>
                </a:effectLst>
                <a:latin typeface="+mn-ea"/>
                <a:ea typeface="+mn-ea"/>
              </a:rPr>
              <a:t>.</a:t>
            </a:r>
            <a:r>
              <a:rPr lang="ja-JP" altLang="en-US" sz="1800" dirty="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手のひらをこする　          ２</a:t>
            </a:r>
            <a:r>
              <a:rPr lang="en-US" altLang="ja-JP" sz="1800" dirty="0" smtClean="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手の甲をこする　　           ３</a:t>
            </a:r>
            <a:r>
              <a:rPr lang="en-US" altLang="ja-JP" sz="1800" dirty="0" smtClean="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指先</a:t>
            </a:r>
            <a:r>
              <a:rPr lang="ja-JP" altLang="en-US" sz="1800" dirty="0">
                <a:solidFill>
                  <a:schemeClr val="bg1"/>
                </a:solidFill>
                <a:effectLst>
                  <a:outerShdw blurRad="38100" dist="38100" dir="2700000" algn="tl">
                    <a:srgbClr val="000000">
                      <a:alpha val="43137"/>
                    </a:srgbClr>
                  </a:outerShdw>
                </a:effectLst>
                <a:latin typeface="+mn-ea"/>
                <a:ea typeface="+mn-ea"/>
              </a:rPr>
              <a:t>は特に入念に洗う</a:t>
            </a:r>
          </a:p>
        </p:txBody>
      </p:sp>
      <p:sp>
        <p:nvSpPr>
          <p:cNvPr id="12" name="タイトル 1"/>
          <p:cNvSpPr txBox="1">
            <a:spLocks/>
          </p:cNvSpPr>
          <p:nvPr/>
        </p:nvSpPr>
        <p:spPr>
          <a:xfrm>
            <a:off x="611560" y="5633877"/>
            <a:ext cx="9144000" cy="683667"/>
          </a:xfrm>
          <a:prstGeom prst="rect">
            <a:avLst/>
          </a:prstGeom>
          <a:effectLst/>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solidFill>
                  <a:schemeClr val="bg1"/>
                </a:solidFill>
                <a:effectLst>
                  <a:outerShdw blurRad="38100" dist="38100" dir="2700000" algn="tl">
                    <a:srgbClr val="000000">
                      <a:alpha val="43137"/>
                    </a:srgbClr>
                  </a:outerShdw>
                </a:effectLst>
                <a:latin typeface="+mn-ea"/>
                <a:ea typeface="+mn-ea"/>
              </a:rPr>
              <a:t>４</a:t>
            </a:r>
            <a:r>
              <a:rPr lang="en-US" altLang="ja-JP" sz="1800" dirty="0" smtClean="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指</a:t>
            </a:r>
            <a:r>
              <a:rPr lang="ja-JP" altLang="en-US" sz="1800" dirty="0">
                <a:solidFill>
                  <a:schemeClr val="bg1"/>
                </a:solidFill>
                <a:effectLst>
                  <a:outerShdw blurRad="38100" dist="38100" dir="2700000" algn="tl">
                    <a:srgbClr val="000000">
                      <a:alpha val="43137"/>
                    </a:srgbClr>
                  </a:outerShdw>
                </a:effectLst>
                <a:latin typeface="+mn-ea"/>
                <a:ea typeface="+mn-ea"/>
              </a:rPr>
              <a:t>の間もよく</a:t>
            </a:r>
            <a:r>
              <a:rPr lang="ja-JP" altLang="en-US" sz="1800" dirty="0" smtClean="0">
                <a:solidFill>
                  <a:schemeClr val="bg1"/>
                </a:solidFill>
                <a:effectLst>
                  <a:outerShdw blurRad="38100" dist="38100" dir="2700000" algn="tl">
                    <a:srgbClr val="000000">
                      <a:alpha val="43137"/>
                    </a:srgbClr>
                  </a:outerShdw>
                </a:effectLst>
                <a:latin typeface="+mn-ea"/>
                <a:ea typeface="+mn-ea"/>
              </a:rPr>
              <a:t>洗う　           ５</a:t>
            </a:r>
            <a:r>
              <a:rPr lang="en-US" altLang="ja-JP" sz="1800" dirty="0" smtClean="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親指</a:t>
            </a:r>
            <a:r>
              <a:rPr lang="ja-JP" altLang="en-US" sz="1800" dirty="0">
                <a:solidFill>
                  <a:schemeClr val="bg1"/>
                </a:solidFill>
                <a:effectLst>
                  <a:outerShdw blurRad="38100" dist="38100" dir="2700000" algn="tl">
                    <a:srgbClr val="000000">
                      <a:alpha val="43137"/>
                    </a:srgbClr>
                  </a:outerShdw>
                </a:effectLst>
                <a:latin typeface="+mn-ea"/>
                <a:ea typeface="+mn-ea"/>
              </a:rPr>
              <a:t>をにぎり洗い</a:t>
            </a:r>
            <a:r>
              <a:rPr lang="ja-JP" altLang="en-US" sz="1800" dirty="0" smtClean="0">
                <a:solidFill>
                  <a:schemeClr val="bg1"/>
                </a:solidFill>
                <a:effectLst>
                  <a:outerShdw blurRad="38100" dist="38100" dir="2700000" algn="tl">
                    <a:srgbClr val="000000">
                      <a:alpha val="43137"/>
                    </a:srgbClr>
                  </a:outerShdw>
                </a:effectLst>
                <a:latin typeface="+mn-ea"/>
                <a:ea typeface="+mn-ea"/>
              </a:rPr>
              <a:t>する       ６</a:t>
            </a:r>
            <a:r>
              <a:rPr lang="en-US" altLang="ja-JP" sz="1800" dirty="0" smtClean="0">
                <a:solidFill>
                  <a:schemeClr val="bg1"/>
                </a:solidFill>
                <a:effectLst>
                  <a:outerShdw blurRad="38100" dist="38100" dir="2700000" algn="tl">
                    <a:srgbClr val="000000">
                      <a:alpha val="43137"/>
                    </a:srgbClr>
                  </a:outerShdw>
                </a:effectLst>
                <a:latin typeface="+mn-ea"/>
                <a:ea typeface="+mn-ea"/>
              </a:rPr>
              <a:t>. </a:t>
            </a:r>
            <a:r>
              <a:rPr lang="ja-JP" altLang="en-US" sz="1800" dirty="0" smtClean="0">
                <a:solidFill>
                  <a:schemeClr val="bg1"/>
                </a:solidFill>
                <a:effectLst>
                  <a:outerShdw blurRad="38100" dist="38100" dir="2700000" algn="tl">
                    <a:srgbClr val="000000">
                      <a:alpha val="43137"/>
                    </a:srgbClr>
                  </a:outerShdw>
                </a:effectLst>
                <a:latin typeface="+mn-ea"/>
                <a:ea typeface="+mn-ea"/>
              </a:rPr>
              <a:t>手首</a:t>
            </a:r>
            <a:r>
              <a:rPr lang="ja-JP" altLang="en-US" sz="1800" dirty="0">
                <a:solidFill>
                  <a:schemeClr val="bg1"/>
                </a:solidFill>
                <a:effectLst>
                  <a:outerShdw blurRad="38100" dist="38100" dir="2700000" algn="tl">
                    <a:srgbClr val="000000">
                      <a:alpha val="43137"/>
                    </a:srgbClr>
                  </a:outerShdw>
                </a:effectLst>
                <a:latin typeface="+mn-ea"/>
                <a:ea typeface="+mn-ea"/>
              </a:rPr>
              <a:t>も忘れずに洗う</a:t>
            </a:r>
          </a:p>
        </p:txBody>
      </p:sp>
      <p:sp>
        <p:nvSpPr>
          <p:cNvPr id="13" name="正方形/長方形 12"/>
          <p:cNvSpPr/>
          <p:nvPr/>
        </p:nvSpPr>
        <p:spPr>
          <a:xfrm>
            <a:off x="611560" y="6317544"/>
            <a:ext cx="8352928" cy="400110"/>
          </a:xfrm>
          <a:prstGeom prst="rect">
            <a:avLst/>
          </a:prstGeom>
        </p:spPr>
        <p:txBody>
          <a:bodyPr wrap="square">
            <a:spAutoFit/>
          </a:bodyPr>
          <a:lstStyle/>
          <a:p>
            <a:r>
              <a:rPr lang="en-US" altLang="ja-JP" sz="2000" dirty="0" smtClean="0">
                <a:solidFill>
                  <a:schemeClr val="bg1"/>
                </a:solidFill>
                <a:effectLst>
                  <a:outerShdw blurRad="38100" dist="38100" dir="2700000" algn="tl">
                    <a:srgbClr val="000000">
                      <a:alpha val="43137"/>
                    </a:srgbClr>
                  </a:outerShdw>
                </a:effectLst>
                <a:latin typeface="+mn-ea"/>
              </a:rPr>
              <a:t>7.</a:t>
            </a:r>
            <a:r>
              <a:rPr lang="ja-JP" altLang="en-US" sz="2000" dirty="0" smtClean="0">
                <a:solidFill>
                  <a:schemeClr val="bg1"/>
                </a:solidFill>
                <a:effectLst>
                  <a:outerShdw blurRad="38100" dist="38100" dir="2700000" algn="tl">
                    <a:srgbClr val="000000">
                      <a:alpha val="43137"/>
                    </a:srgbClr>
                  </a:outerShdw>
                </a:effectLst>
                <a:latin typeface="+mn-ea"/>
              </a:rPr>
              <a:t>ペーパータオル</a:t>
            </a:r>
            <a:r>
              <a:rPr lang="ja-JP" altLang="en-US" sz="2000" dirty="0">
                <a:solidFill>
                  <a:schemeClr val="bg1"/>
                </a:solidFill>
                <a:effectLst>
                  <a:outerShdw blurRad="38100" dist="38100" dir="2700000" algn="tl">
                    <a:srgbClr val="000000">
                      <a:alpha val="43137"/>
                    </a:srgbClr>
                  </a:outerShdw>
                </a:effectLst>
                <a:latin typeface="+mn-ea"/>
              </a:rPr>
              <a:t>や清潔</a:t>
            </a:r>
            <a:r>
              <a:rPr lang="ja-JP" altLang="en-US" sz="2000" dirty="0" smtClean="0">
                <a:solidFill>
                  <a:schemeClr val="bg1"/>
                </a:solidFill>
                <a:effectLst>
                  <a:outerShdw blurRad="38100" dist="38100" dir="2700000" algn="tl">
                    <a:srgbClr val="000000">
                      <a:alpha val="43137"/>
                    </a:srgbClr>
                  </a:outerShdw>
                </a:effectLst>
                <a:latin typeface="+mn-ea"/>
              </a:rPr>
              <a:t>な</a:t>
            </a:r>
            <a:r>
              <a:rPr lang="ja-JP" altLang="en-US" sz="2000" dirty="0">
                <a:solidFill>
                  <a:schemeClr val="bg1"/>
                </a:solidFill>
                <a:effectLst>
                  <a:outerShdw blurRad="38100" dist="38100" dir="2700000" algn="tl">
                    <a:srgbClr val="000000">
                      <a:alpha val="43137"/>
                    </a:srgbClr>
                  </a:outerShdw>
                </a:effectLst>
                <a:latin typeface="+mn-ea"/>
              </a:rPr>
              <a:t>ハンカチ</a:t>
            </a:r>
            <a:r>
              <a:rPr lang="ja-JP" altLang="en-US" sz="2000" dirty="0" smtClean="0">
                <a:solidFill>
                  <a:schemeClr val="bg1"/>
                </a:solidFill>
                <a:effectLst>
                  <a:outerShdw blurRad="38100" dist="38100" dir="2700000" algn="tl">
                    <a:srgbClr val="000000">
                      <a:alpha val="43137"/>
                    </a:srgbClr>
                  </a:outerShdw>
                </a:effectLst>
                <a:latin typeface="+mn-ea"/>
              </a:rPr>
              <a:t>など</a:t>
            </a:r>
            <a:r>
              <a:rPr lang="ja-JP" altLang="en-US" sz="2000" dirty="0">
                <a:solidFill>
                  <a:schemeClr val="bg1"/>
                </a:solidFill>
                <a:effectLst>
                  <a:outerShdw blurRad="38100" dist="38100" dir="2700000" algn="tl">
                    <a:srgbClr val="000000">
                      <a:alpha val="43137"/>
                    </a:srgbClr>
                  </a:outerShdw>
                </a:effectLst>
                <a:latin typeface="+mn-ea"/>
              </a:rPr>
              <a:t>でよく拭き取り、十分に乾燥させる</a:t>
            </a:r>
          </a:p>
        </p:txBody>
      </p:sp>
    </p:spTree>
    <p:extLst>
      <p:ext uri="{BB962C8B-B14F-4D97-AF65-F5344CB8AC3E}">
        <p14:creationId xmlns:p14="http://schemas.microsoft.com/office/powerpoint/2010/main" val="17433491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71600" y="1844824"/>
            <a:ext cx="7200800" cy="4608512"/>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smtClean="0">
              <a:solidFill>
                <a:schemeClr val="bg1"/>
              </a:solidFill>
              <a:effectLst>
                <a:outerShdw blurRad="38100" dist="38100" dir="2700000" algn="tl">
                  <a:srgbClr val="000000">
                    <a:alpha val="43137"/>
                  </a:srgbClr>
                </a:outerShdw>
              </a:effectLst>
            </a:endParaRPr>
          </a:p>
        </p:txBody>
      </p:sp>
      <p:sp>
        <p:nvSpPr>
          <p:cNvPr id="4" name="角丸四角形 3"/>
          <p:cNvSpPr/>
          <p:nvPr/>
        </p:nvSpPr>
        <p:spPr>
          <a:xfrm>
            <a:off x="1115616" y="476672"/>
            <a:ext cx="6912768" cy="792088"/>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bg1"/>
              </a:solidFill>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1625443" y="288032"/>
            <a:ext cx="10801200" cy="1700808"/>
          </a:xfrm>
          <a:effectLst/>
        </p:spPr>
        <p:txBody>
          <a:bodyPr>
            <a:normAutofit/>
          </a:bodyPr>
          <a:lstStyle/>
          <a:p>
            <a:r>
              <a:rPr lang="ja-JP" altLang="en-US"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トイレに設置されている</a:t>
            </a:r>
            <a:r>
              <a:rPr lang="en-US" altLang="ja-JP"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
            </a:r>
            <a:br>
              <a:rPr lang="en-US" altLang="ja-JP"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br>
            <a:r>
              <a:rPr lang="ja-JP" altLang="en-US" sz="4000"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　　　　　　　エアータオルについて</a:t>
            </a:r>
            <a:endParaRPr kumimoji="1" lang="ja-JP" altLang="en-US" sz="4000"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2620496"/>
            <a:ext cx="3201184" cy="3201184"/>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61967" y="2809754"/>
            <a:ext cx="3783672" cy="28377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5355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79512" y="116632"/>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ノロウイルスのおさらい</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①強い感染力</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②</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吐物・糞便に大量のノロウイルス</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③感染力の長時間保持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④抵抗力が強い</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⑤アルコールや石鹸が効かない理由</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特徴をおさえて、予防につなげましょう！</a:t>
            </a:r>
            <a:endPar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971600" y="1844824"/>
            <a:ext cx="7200800" cy="4608512"/>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smtClean="0">
              <a:solidFill>
                <a:schemeClr val="bg1"/>
              </a:solidFill>
              <a:effectLst>
                <a:outerShdw blurRad="38100" dist="38100" dir="2700000" algn="tl">
                  <a:srgbClr val="000000">
                    <a:alpha val="43137"/>
                  </a:srgbClr>
                </a:outerShdw>
              </a:effectLst>
            </a:endParaRPr>
          </a:p>
        </p:txBody>
      </p:sp>
      <p:sp>
        <p:nvSpPr>
          <p:cNvPr id="4" name="角丸四角形 3"/>
          <p:cNvSpPr/>
          <p:nvPr/>
        </p:nvSpPr>
        <p:spPr>
          <a:xfrm>
            <a:off x="1115616" y="476672"/>
            <a:ext cx="6912768" cy="792088"/>
          </a:xfrm>
          <a:prstGeom prst="round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bg1"/>
              </a:solidFill>
              <a:effectLst>
                <a:outerShdw blurRad="38100" dist="38100" dir="2700000" algn="tl">
                  <a:srgbClr val="000000">
                    <a:alpha val="43137"/>
                  </a:srgbClr>
                </a:outerShdw>
              </a:effectLst>
            </a:endParaRPr>
          </a:p>
        </p:txBody>
      </p:sp>
      <p:sp>
        <p:nvSpPr>
          <p:cNvPr id="2" name="タイトル 1"/>
          <p:cNvSpPr>
            <a:spLocks noGrp="1"/>
          </p:cNvSpPr>
          <p:nvPr>
            <p:ph type="ctrTitle"/>
          </p:nvPr>
        </p:nvSpPr>
        <p:spPr>
          <a:xfrm>
            <a:off x="0" y="0"/>
            <a:ext cx="9144000" cy="1700808"/>
          </a:xfrm>
          <a:effectLst/>
        </p:spPr>
        <p:txBody>
          <a:bodyPr>
            <a:normAutofit/>
          </a:bodyPr>
          <a:lstStyle/>
          <a:p>
            <a:r>
              <a:rPr lang="ja-JP" altLang="en-US"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正しいう</a:t>
            </a:r>
            <a:r>
              <a:rPr kumimoji="1" lang="ja-JP" altLang="en-US" dirty="0" smtClean="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rPr>
              <a:t>がい薬の使い方</a:t>
            </a:r>
            <a:endParaRPr kumimoji="1" lang="ja-JP" altLang="en-US" dirty="0">
              <a:solidFill>
                <a:schemeClr val="bg1"/>
              </a:solidFill>
              <a:effectLst>
                <a:outerShdw blurRad="38100" dist="38100" dir="2700000" algn="tl">
                  <a:srgbClr val="000000">
                    <a:alpha val="43137"/>
                  </a:srgbClr>
                </a:outerShdw>
              </a:effectLst>
              <a:latin typeface="ＭＳ ゴシック" pitchFamily="49" charset="-128"/>
              <a:ea typeface="ＭＳ ゴシック" pitchFamily="49" charset="-128"/>
            </a:endParaRPr>
          </a:p>
        </p:txBody>
      </p:sp>
      <p:pic>
        <p:nvPicPr>
          <p:cNvPr id="598019" name="Picture 3"/>
          <p:cNvPicPr>
            <a:picLocks noChangeAspect="1" noChangeArrowheads="1"/>
          </p:cNvPicPr>
          <p:nvPr/>
        </p:nvPicPr>
        <p:blipFill>
          <a:blip r:embed="rId3" cstate="print"/>
          <a:srcRect/>
          <a:stretch>
            <a:fillRect/>
          </a:stretch>
        </p:blipFill>
        <p:spPr bwMode="auto">
          <a:xfrm>
            <a:off x="539552" y="2060848"/>
            <a:ext cx="2523746" cy="3031032"/>
          </a:xfrm>
          <a:prstGeom prst="rect">
            <a:avLst/>
          </a:prstGeom>
          <a:noFill/>
          <a:ln w="9525">
            <a:noFill/>
            <a:miter lim="800000"/>
            <a:headEnd/>
            <a:tailEnd/>
          </a:ln>
          <a:effectLst>
            <a:reflection blurRad="6350" stA="52000" endA="300" endPos="35000" dir="5400000" sy="-100000" algn="bl" rotWithShape="0"/>
          </a:effectLst>
        </p:spPr>
      </p:pic>
      <p:sp>
        <p:nvSpPr>
          <p:cNvPr id="7" name="Text Box 4"/>
          <p:cNvSpPr txBox="1">
            <a:spLocks noChangeArrowheads="1"/>
          </p:cNvSpPr>
          <p:nvPr/>
        </p:nvSpPr>
        <p:spPr bwMode="auto">
          <a:xfrm>
            <a:off x="3347864" y="2177480"/>
            <a:ext cx="5651500" cy="3108543"/>
          </a:xfrm>
          <a:prstGeom prst="rect">
            <a:avLst/>
          </a:prstGeom>
          <a:noFill/>
          <a:ln w="9525">
            <a:noFill/>
            <a:miter lim="800000"/>
            <a:headEnd/>
            <a:tailEnd/>
          </a:ln>
        </p:spPr>
        <p:txBody>
          <a:bodyPr>
            <a:spAutoFit/>
          </a:bodyPr>
          <a:lstStyle/>
          <a:p>
            <a:r>
              <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1.</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まず</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、ブクブクうがい</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をする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2</a:t>
            </a: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次にガラガラうがいに</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なり</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ます。ガラガラ</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うがいは</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１５秒</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間</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２回する。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その後、５分はそのままにする。</a:t>
            </a:r>
            <a:endPar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99392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9BCAA23-7B8E-4ACF-81FA-5DD1910B7116}" type="slidenum">
              <a:rPr lang="en-US" altLang="ja-JP" smtClean="0"/>
              <a:pPr/>
              <a:t>31</a:t>
            </a:fld>
            <a:endParaRPr lang="en-US" altLang="ja-JP"/>
          </a:p>
        </p:txBody>
      </p:sp>
      <p:sp>
        <p:nvSpPr>
          <p:cNvPr id="3" name="タイトル 2"/>
          <p:cNvSpPr txBox="1">
            <a:spLocks/>
          </p:cNvSpPr>
          <p:nvPr/>
        </p:nvSpPr>
        <p:spPr>
          <a:xfrm>
            <a:off x="467544" y="764704"/>
            <a:ext cx="8229600" cy="720080"/>
          </a:xfrm>
          <a:prstGeom prst="rect">
            <a:avLst/>
          </a:prstGeom>
        </p:spPr>
        <p:txBody>
          <a:bodyPr/>
          <a:lstStyle>
            <a:lvl1pPr algn="ctr" rtl="0" eaLnBrk="1" fontAlgn="base" hangingPunct="1">
              <a:spcBef>
                <a:spcPct val="0"/>
              </a:spcBef>
              <a:spcAft>
                <a:spcPct val="0"/>
              </a:spcAft>
              <a:defRPr kumimoji="1" sz="4400">
                <a:solidFill>
                  <a:srgbClr val="1C214C"/>
                </a:solidFill>
                <a:latin typeface="+mj-lt"/>
                <a:ea typeface="+mj-ea"/>
                <a:cs typeface="+mj-cs"/>
              </a:defRPr>
            </a:lvl1pPr>
            <a:lvl2pPr algn="ctr" rtl="0" eaLnBrk="1" fontAlgn="base" hangingPunct="1">
              <a:spcBef>
                <a:spcPct val="0"/>
              </a:spcBef>
              <a:spcAft>
                <a:spcPct val="0"/>
              </a:spcAft>
              <a:defRPr kumimoji="1" sz="4400">
                <a:solidFill>
                  <a:srgbClr val="1C214C"/>
                </a:solidFill>
                <a:latin typeface="Arial" charset="0"/>
                <a:ea typeface="ＭＳ Ｐゴシック" charset="-128"/>
              </a:defRPr>
            </a:lvl2pPr>
            <a:lvl3pPr algn="ctr" rtl="0" eaLnBrk="1" fontAlgn="base" hangingPunct="1">
              <a:spcBef>
                <a:spcPct val="0"/>
              </a:spcBef>
              <a:spcAft>
                <a:spcPct val="0"/>
              </a:spcAft>
              <a:defRPr kumimoji="1" sz="4400">
                <a:solidFill>
                  <a:srgbClr val="1C214C"/>
                </a:solidFill>
                <a:latin typeface="Arial" charset="0"/>
                <a:ea typeface="ＭＳ Ｐゴシック" charset="-128"/>
              </a:defRPr>
            </a:lvl3pPr>
            <a:lvl4pPr algn="ctr" rtl="0" eaLnBrk="1" fontAlgn="base" hangingPunct="1">
              <a:spcBef>
                <a:spcPct val="0"/>
              </a:spcBef>
              <a:spcAft>
                <a:spcPct val="0"/>
              </a:spcAft>
              <a:defRPr kumimoji="1" sz="4400">
                <a:solidFill>
                  <a:srgbClr val="1C214C"/>
                </a:solidFill>
                <a:latin typeface="Arial" charset="0"/>
                <a:ea typeface="ＭＳ Ｐゴシック" charset="-128"/>
              </a:defRPr>
            </a:lvl4pPr>
            <a:lvl5pPr algn="ctr" rtl="0" eaLnBrk="1" fontAlgn="base" hangingPunct="1">
              <a:spcBef>
                <a:spcPct val="0"/>
              </a:spcBef>
              <a:spcAft>
                <a:spcPct val="0"/>
              </a:spcAft>
              <a:defRPr kumimoji="1" sz="4400">
                <a:solidFill>
                  <a:srgbClr val="1C214C"/>
                </a:solidFill>
                <a:latin typeface="Arial" charset="0"/>
                <a:ea typeface="ＭＳ Ｐゴシック" charset="-128"/>
              </a:defRPr>
            </a:lvl5pPr>
            <a:lvl6pPr marL="457200" algn="ctr" rtl="0" eaLnBrk="1" fontAlgn="base" hangingPunct="1">
              <a:spcBef>
                <a:spcPct val="0"/>
              </a:spcBef>
              <a:spcAft>
                <a:spcPct val="0"/>
              </a:spcAft>
              <a:defRPr kumimoji="1" sz="4400">
                <a:solidFill>
                  <a:srgbClr val="1C214C"/>
                </a:solidFill>
                <a:latin typeface="Arial" charset="0"/>
                <a:ea typeface="ＭＳ Ｐゴシック" charset="-128"/>
              </a:defRPr>
            </a:lvl6pPr>
            <a:lvl7pPr marL="914400" algn="ctr" rtl="0" eaLnBrk="1" fontAlgn="base" hangingPunct="1">
              <a:spcBef>
                <a:spcPct val="0"/>
              </a:spcBef>
              <a:spcAft>
                <a:spcPct val="0"/>
              </a:spcAft>
              <a:defRPr kumimoji="1" sz="4400">
                <a:solidFill>
                  <a:srgbClr val="1C214C"/>
                </a:solidFill>
                <a:latin typeface="Arial" charset="0"/>
                <a:ea typeface="ＭＳ Ｐゴシック" charset="-128"/>
              </a:defRPr>
            </a:lvl7pPr>
            <a:lvl8pPr marL="1371600" algn="ctr" rtl="0" eaLnBrk="1" fontAlgn="base" hangingPunct="1">
              <a:spcBef>
                <a:spcPct val="0"/>
              </a:spcBef>
              <a:spcAft>
                <a:spcPct val="0"/>
              </a:spcAft>
              <a:defRPr kumimoji="1" sz="4400">
                <a:solidFill>
                  <a:srgbClr val="1C214C"/>
                </a:solidFill>
                <a:latin typeface="Arial" charset="0"/>
                <a:ea typeface="ＭＳ Ｐゴシック" charset="-128"/>
              </a:defRPr>
            </a:lvl8pPr>
            <a:lvl9pPr marL="1828800" algn="ctr" rtl="0" eaLnBrk="1" fontAlgn="base" hangingPunct="1">
              <a:spcBef>
                <a:spcPct val="0"/>
              </a:spcBef>
              <a:spcAft>
                <a:spcPct val="0"/>
              </a:spcAft>
              <a:defRPr kumimoji="1" sz="4400">
                <a:solidFill>
                  <a:srgbClr val="1C214C"/>
                </a:solidFill>
                <a:latin typeface="Arial" charset="0"/>
                <a:ea typeface="ＭＳ Ｐゴシック" charset="-128"/>
              </a:defRPr>
            </a:lvl9pPr>
          </a:lstStyle>
          <a:p>
            <a:r>
              <a:rPr lang="ja-JP" altLang="en-US" sz="2800" dirty="0" smtClean="0">
                <a:solidFill>
                  <a:srgbClr val="000000"/>
                </a:solidFill>
                <a:effectLst>
                  <a:outerShdw blurRad="38100" dist="38100" dir="2700000" algn="tl">
                    <a:srgbClr val="000000">
                      <a:alpha val="43137"/>
                    </a:srgbClr>
                  </a:outerShdw>
                </a:effectLst>
              </a:rPr>
              <a:t>ビタミン</a:t>
            </a:r>
            <a:r>
              <a:rPr lang="en-US" altLang="ja-JP" sz="2800" dirty="0" smtClean="0">
                <a:solidFill>
                  <a:srgbClr val="000000"/>
                </a:solidFill>
                <a:effectLst>
                  <a:outerShdw blurRad="38100" dist="38100" dir="2700000" algn="tl">
                    <a:srgbClr val="000000">
                      <a:alpha val="43137"/>
                    </a:srgbClr>
                  </a:outerShdw>
                </a:effectLst>
              </a:rPr>
              <a:t>C</a:t>
            </a:r>
            <a:r>
              <a:rPr lang="ja-JP" altLang="en-US" sz="2800" dirty="0" smtClean="0">
                <a:solidFill>
                  <a:srgbClr val="000000"/>
                </a:solidFill>
                <a:effectLst>
                  <a:outerShdw blurRad="38100" dist="38100" dir="2700000" algn="tl">
                    <a:srgbClr val="000000">
                      <a:alpha val="43137"/>
                    </a:srgbClr>
                  </a:outerShdw>
                </a:effectLst>
              </a:rPr>
              <a:t>　と　ヨード液　の反応式</a:t>
            </a:r>
            <a:endParaRPr lang="ja-JP" altLang="en-US" sz="2800" dirty="0">
              <a:solidFill>
                <a:srgbClr val="000000"/>
              </a:solidFill>
              <a:effectLst>
                <a:outerShdw blurRad="38100" dist="38100" dir="2700000" algn="tl">
                  <a:srgbClr val="000000">
                    <a:alpha val="43137"/>
                  </a:srgbClr>
                </a:outerShdw>
              </a:effectLst>
            </a:endParaRPr>
          </a:p>
        </p:txBody>
      </p:sp>
      <p:pic>
        <p:nvPicPr>
          <p:cNvPr id="52226" name="Picture 2" descr="http://upload.wikimedia.org/wikipedia/commons/thumb/e/e7/L-Ascorbic_acid.svg/200px-L-Ascorbic_acid.svg.png">
            <a:hlinkClick r:id="rId4" tooltip="L-Ascorbic acid.svg"/>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27584" y="3736131"/>
            <a:ext cx="19050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52228" name="Picture 4" descr="http://upload.wikimedia.org/wikipedia/commons/thumb/3/3a/Dehydroascorbic_acid_2.svg/100px-Dehydroascorbic_acid_2.svg.png">
            <a:hlinkClick r:id="rId6" tooltip="Dehydroascorbic acid 2.svg"/>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582344" y="3542541"/>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851102" y="4149080"/>
            <a:ext cx="492444" cy="461665"/>
          </a:xfrm>
          <a:prstGeom prst="rect">
            <a:avLst/>
          </a:prstGeom>
        </p:spPr>
        <p:txBody>
          <a:bodyPr wrap="none">
            <a:spAutoFit/>
          </a:bodyPr>
          <a:lstStyle/>
          <a:p>
            <a:pPr algn="ctr" fontAlgn="base">
              <a:spcBef>
                <a:spcPct val="0"/>
              </a:spcBef>
              <a:spcAft>
                <a:spcPct val="0"/>
              </a:spcAft>
            </a:pPr>
            <a:r>
              <a:rPr lang="ja-JP" altLang="en-US" sz="2400" dirty="0">
                <a:solidFill>
                  <a:srgbClr val="000000"/>
                </a:solidFill>
                <a:effectLst>
                  <a:outerShdw blurRad="38100" dist="38100" dir="2700000" algn="tl">
                    <a:srgbClr val="000000">
                      <a:alpha val="43137"/>
                    </a:srgbClr>
                  </a:outerShdw>
                </a:effectLst>
              </a:rPr>
              <a:t>＋</a:t>
            </a:r>
          </a:p>
        </p:txBody>
      </p:sp>
      <p:sp>
        <p:nvSpPr>
          <p:cNvPr id="7" name="正方形/長方形 6"/>
          <p:cNvSpPr/>
          <p:nvPr/>
        </p:nvSpPr>
        <p:spPr>
          <a:xfrm>
            <a:off x="3502304" y="4138104"/>
            <a:ext cx="383439" cy="461665"/>
          </a:xfrm>
          <a:prstGeom prst="rect">
            <a:avLst/>
          </a:prstGeom>
        </p:spPr>
        <p:txBody>
          <a:bodyPr wrap="none">
            <a:spAutoFit/>
          </a:bodyPr>
          <a:lstStyle/>
          <a:p>
            <a:pPr algn="ctr" fontAlgn="base">
              <a:spcBef>
                <a:spcPct val="0"/>
              </a:spcBef>
              <a:spcAft>
                <a:spcPct val="0"/>
              </a:spcAft>
            </a:pPr>
            <a:r>
              <a:rPr lang="ja-JP" altLang="en-US" sz="2400" dirty="0" smtClean="0">
                <a:solidFill>
                  <a:srgbClr val="000000">
                    <a:lumMod val="75000"/>
                    <a:lumOff val="25000"/>
                  </a:srgbClr>
                </a:solidFill>
                <a:effectLst>
                  <a:outerShdw blurRad="38100" dist="38100" dir="2700000" algn="tl">
                    <a:srgbClr val="000000">
                      <a:alpha val="43137"/>
                    </a:srgbClr>
                  </a:outerShdw>
                </a:effectLst>
              </a:rPr>
              <a:t>Ｉ</a:t>
            </a:r>
            <a:r>
              <a:rPr lang="en-US" altLang="ja-JP" sz="2400" baseline="-25000" dirty="0" smtClean="0">
                <a:solidFill>
                  <a:srgbClr val="000000">
                    <a:lumMod val="75000"/>
                    <a:lumOff val="25000"/>
                  </a:srgbClr>
                </a:solidFill>
                <a:effectLst>
                  <a:outerShdw blurRad="38100" dist="38100" dir="2700000" algn="tl">
                    <a:srgbClr val="000000">
                      <a:alpha val="43137"/>
                    </a:srgbClr>
                  </a:outerShdw>
                </a:effectLst>
              </a:rPr>
              <a:t>2</a:t>
            </a:r>
            <a:endParaRPr lang="ja-JP" altLang="en-US" sz="2400" baseline="-25000" dirty="0">
              <a:solidFill>
                <a:srgbClr val="000000">
                  <a:lumMod val="75000"/>
                  <a:lumOff val="25000"/>
                </a:srgbClr>
              </a:solidFill>
              <a:effectLst>
                <a:outerShdw blurRad="38100" dist="38100" dir="2700000" algn="tl">
                  <a:srgbClr val="000000">
                    <a:alpha val="43137"/>
                  </a:srgbClr>
                </a:outerShdw>
              </a:effectLst>
            </a:endParaRPr>
          </a:p>
        </p:txBody>
      </p:sp>
      <p:sp>
        <p:nvSpPr>
          <p:cNvPr id="8" name="正方形/長方形 7"/>
          <p:cNvSpPr/>
          <p:nvPr/>
        </p:nvSpPr>
        <p:spPr>
          <a:xfrm>
            <a:off x="3995936" y="4149080"/>
            <a:ext cx="492444" cy="461665"/>
          </a:xfrm>
          <a:prstGeom prst="rect">
            <a:avLst/>
          </a:prstGeom>
        </p:spPr>
        <p:txBody>
          <a:bodyPr wrap="none">
            <a:spAutoFit/>
          </a:bodyPr>
          <a:lstStyle/>
          <a:p>
            <a:pPr algn="ctr" fontAlgn="base">
              <a:spcBef>
                <a:spcPct val="0"/>
              </a:spcBef>
              <a:spcAft>
                <a:spcPct val="0"/>
              </a:spcAft>
            </a:pPr>
            <a:r>
              <a:rPr lang="ja-JP" altLang="en-US" sz="2400" dirty="0">
                <a:solidFill>
                  <a:srgbClr val="000000"/>
                </a:solidFill>
                <a:effectLst>
                  <a:outerShdw blurRad="38100" dist="38100" dir="2700000" algn="tl">
                    <a:srgbClr val="000000">
                      <a:alpha val="43137"/>
                    </a:srgbClr>
                  </a:outerShdw>
                </a:effectLst>
              </a:rPr>
              <a:t>→</a:t>
            </a:r>
          </a:p>
        </p:txBody>
      </p:sp>
      <p:sp>
        <p:nvSpPr>
          <p:cNvPr id="9" name="正方形/長方形 8"/>
          <p:cNvSpPr/>
          <p:nvPr/>
        </p:nvSpPr>
        <p:spPr>
          <a:xfrm>
            <a:off x="6803491" y="4067273"/>
            <a:ext cx="1150615" cy="461665"/>
          </a:xfrm>
          <a:prstGeom prst="rect">
            <a:avLst/>
          </a:prstGeom>
        </p:spPr>
        <p:txBody>
          <a:bodyPr wrap="square">
            <a:spAutoFit/>
          </a:bodyPr>
          <a:lstStyle/>
          <a:p>
            <a:pPr algn="ctr" fontAlgn="base">
              <a:spcBef>
                <a:spcPct val="0"/>
              </a:spcBef>
              <a:spcAft>
                <a:spcPct val="0"/>
              </a:spcAft>
            </a:pPr>
            <a:r>
              <a:rPr lang="en-US" altLang="ja-JP" sz="3600" baseline="-25000" dirty="0" smtClean="0">
                <a:solidFill>
                  <a:srgbClr val="000000">
                    <a:lumMod val="75000"/>
                    <a:lumOff val="25000"/>
                  </a:srgbClr>
                </a:solidFill>
                <a:effectLst>
                  <a:outerShdw blurRad="38100" dist="38100" dir="2700000" algn="tl">
                    <a:srgbClr val="000000">
                      <a:alpha val="43137"/>
                    </a:srgbClr>
                  </a:outerShdw>
                </a:effectLst>
              </a:rPr>
              <a:t>2</a:t>
            </a:r>
            <a:r>
              <a:rPr lang="ja-JP" altLang="en-US" sz="3600" baseline="-25000" dirty="0" smtClean="0">
                <a:solidFill>
                  <a:srgbClr val="000000">
                    <a:lumMod val="75000"/>
                    <a:lumOff val="25000"/>
                  </a:srgbClr>
                </a:solidFill>
                <a:effectLst>
                  <a:outerShdw blurRad="38100" dist="38100" dir="2700000" algn="tl">
                    <a:srgbClr val="000000">
                      <a:alpha val="43137"/>
                    </a:srgbClr>
                  </a:outerShdw>
                </a:effectLst>
              </a:rPr>
              <a:t>ＨＩ</a:t>
            </a:r>
            <a:endParaRPr lang="ja-JP" altLang="en-US" sz="3600" baseline="-25000" dirty="0">
              <a:solidFill>
                <a:srgbClr val="000000">
                  <a:lumMod val="75000"/>
                  <a:lumOff val="25000"/>
                </a:srgbClr>
              </a:solidFill>
              <a:effectLst>
                <a:outerShdw blurRad="38100" dist="38100" dir="2700000" algn="tl">
                  <a:srgbClr val="000000">
                    <a:alpha val="43137"/>
                  </a:srgbClr>
                </a:outerShdw>
              </a:effectLst>
            </a:endParaRPr>
          </a:p>
        </p:txBody>
      </p:sp>
      <p:sp>
        <p:nvSpPr>
          <p:cNvPr id="10" name="正方形/長方形 9"/>
          <p:cNvSpPr/>
          <p:nvPr/>
        </p:nvSpPr>
        <p:spPr>
          <a:xfrm>
            <a:off x="6301793" y="4138103"/>
            <a:ext cx="492444" cy="461665"/>
          </a:xfrm>
          <a:prstGeom prst="rect">
            <a:avLst/>
          </a:prstGeom>
        </p:spPr>
        <p:txBody>
          <a:bodyPr wrap="none">
            <a:spAutoFit/>
          </a:bodyPr>
          <a:lstStyle/>
          <a:p>
            <a:pPr algn="ctr" fontAlgn="base">
              <a:spcBef>
                <a:spcPct val="0"/>
              </a:spcBef>
              <a:spcAft>
                <a:spcPct val="0"/>
              </a:spcAft>
            </a:pPr>
            <a:r>
              <a:rPr lang="ja-JP" altLang="en-US" sz="2400" dirty="0">
                <a:solidFill>
                  <a:srgbClr val="000000"/>
                </a:solidFill>
                <a:effectLst>
                  <a:outerShdw blurRad="38100" dist="38100" dir="2700000" algn="tl">
                    <a:srgbClr val="000000">
                      <a:alpha val="43137"/>
                    </a:srgbClr>
                  </a:outerShdw>
                </a:effectLst>
              </a:rPr>
              <a:t>＋</a:t>
            </a:r>
          </a:p>
        </p:txBody>
      </p:sp>
      <p:sp>
        <p:nvSpPr>
          <p:cNvPr id="11" name="タイトル 2"/>
          <p:cNvSpPr txBox="1">
            <a:spLocks/>
          </p:cNvSpPr>
          <p:nvPr/>
        </p:nvSpPr>
        <p:spPr>
          <a:xfrm>
            <a:off x="467544" y="2492896"/>
            <a:ext cx="8229600" cy="576064"/>
          </a:xfrm>
          <a:prstGeom prst="rect">
            <a:avLst/>
          </a:prstGeom>
        </p:spPr>
        <p:txBody>
          <a:bodyPr/>
          <a:lstStyle>
            <a:lvl1pPr algn="ctr" rtl="0" eaLnBrk="1" fontAlgn="base" hangingPunct="1">
              <a:spcBef>
                <a:spcPct val="0"/>
              </a:spcBef>
              <a:spcAft>
                <a:spcPct val="0"/>
              </a:spcAft>
              <a:defRPr kumimoji="1" sz="4400">
                <a:solidFill>
                  <a:srgbClr val="1C214C"/>
                </a:solidFill>
                <a:latin typeface="+mj-lt"/>
                <a:ea typeface="+mj-ea"/>
                <a:cs typeface="+mj-cs"/>
              </a:defRPr>
            </a:lvl1pPr>
            <a:lvl2pPr algn="ctr" rtl="0" eaLnBrk="1" fontAlgn="base" hangingPunct="1">
              <a:spcBef>
                <a:spcPct val="0"/>
              </a:spcBef>
              <a:spcAft>
                <a:spcPct val="0"/>
              </a:spcAft>
              <a:defRPr kumimoji="1" sz="4400">
                <a:solidFill>
                  <a:srgbClr val="1C214C"/>
                </a:solidFill>
                <a:latin typeface="Arial" charset="0"/>
                <a:ea typeface="ＭＳ Ｐゴシック" charset="-128"/>
              </a:defRPr>
            </a:lvl2pPr>
            <a:lvl3pPr algn="ctr" rtl="0" eaLnBrk="1" fontAlgn="base" hangingPunct="1">
              <a:spcBef>
                <a:spcPct val="0"/>
              </a:spcBef>
              <a:spcAft>
                <a:spcPct val="0"/>
              </a:spcAft>
              <a:defRPr kumimoji="1" sz="4400">
                <a:solidFill>
                  <a:srgbClr val="1C214C"/>
                </a:solidFill>
                <a:latin typeface="Arial" charset="0"/>
                <a:ea typeface="ＭＳ Ｐゴシック" charset="-128"/>
              </a:defRPr>
            </a:lvl3pPr>
            <a:lvl4pPr algn="ctr" rtl="0" eaLnBrk="1" fontAlgn="base" hangingPunct="1">
              <a:spcBef>
                <a:spcPct val="0"/>
              </a:spcBef>
              <a:spcAft>
                <a:spcPct val="0"/>
              </a:spcAft>
              <a:defRPr kumimoji="1" sz="4400">
                <a:solidFill>
                  <a:srgbClr val="1C214C"/>
                </a:solidFill>
                <a:latin typeface="Arial" charset="0"/>
                <a:ea typeface="ＭＳ Ｐゴシック" charset="-128"/>
              </a:defRPr>
            </a:lvl4pPr>
            <a:lvl5pPr algn="ctr" rtl="0" eaLnBrk="1" fontAlgn="base" hangingPunct="1">
              <a:spcBef>
                <a:spcPct val="0"/>
              </a:spcBef>
              <a:spcAft>
                <a:spcPct val="0"/>
              </a:spcAft>
              <a:defRPr kumimoji="1" sz="4400">
                <a:solidFill>
                  <a:srgbClr val="1C214C"/>
                </a:solidFill>
                <a:latin typeface="Arial" charset="0"/>
                <a:ea typeface="ＭＳ Ｐゴシック" charset="-128"/>
              </a:defRPr>
            </a:lvl5pPr>
            <a:lvl6pPr marL="457200" algn="ctr" rtl="0" eaLnBrk="1" fontAlgn="base" hangingPunct="1">
              <a:spcBef>
                <a:spcPct val="0"/>
              </a:spcBef>
              <a:spcAft>
                <a:spcPct val="0"/>
              </a:spcAft>
              <a:defRPr kumimoji="1" sz="4400">
                <a:solidFill>
                  <a:srgbClr val="1C214C"/>
                </a:solidFill>
                <a:latin typeface="Arial" charset="0"/>
                <a:ea typeface="ＭＳ Ｐゴシック" charset="-128"/>
              </a:defRPr>
            </a:lvl6pPr>
            <a:lvl7pPr marL="914400" algn="ctr" rtl="0" eaLnBrk="1" fontAlgn="base" hangingPunct="1">
              <a:spcBef>
                <a:spcPct val="0"/>
              </a:spcBef>
              <a:spcAft>
                <a:spcPct val="0"/>
              </a:spcAft>
              <a:defRPr kumimoji="1" sz="4400">
                <a:solidFill>
                  <a:srgbClr val="1C214C"/>
                </a:solidFill>
                <a:latin typeface="Arial" charset="0"/>
                <a:ea typeface="ＭＳ Ｐゴシック" charset="-128"/>
              </a:defRPr>
            </a:lvl7pPr>
            <a:lvl8pPr marL="1371600" algn="ctr" rtl="0" eaLnBrk="1" fontAlgn="base" hangingPunct="1">
              <a:spcBef>
                <a:spcPct val="0"/>
              </a:spcBef>
              <a:spcAft>
                <a:spcPct val="0"/>
              </a:spcAft>
              <a:defRPr kumimoji="1" sz="4400">
                <a:solidFill>
                  <a:srgbClr val="1C214C"/>
                </a:solidFill>
                <a:latin typeface="Arial" charset="0"/>
                <a:ea typeface="ＭＳ Ｐゴシック" charset="-128"/>
              </a:defRPr>
            </a:lvl8pPr>
            <a:lvl9pPr marL="1828800" algn="ctr" rtl="0" eaLnBrk="1" fontAlgn="base" hangingPunct="1">
              <a:spcBef>
                <a:spcPct val="0"/>
              </a:spcBef>
              <a:spcAft>
                <a:spcPct val="0"/>
              </a:spcAft>
              <a:defRPr kumimoji="1" sz="4400">
                <a:solidFill>
                  <a:srgbClr val="1C214C"/>
                </a:solidFill>
                <a:latin typeface="Arial" charset="0"/>
                <a:ea typeface="ＭＳ Ｐゴシック" charset="-128"/>
              </a:defRPr>
            </a:lvl9pPr>
          </a:lstStyle>
          <a:p>
            <a:r>
              <a:rPr lang="ja-JP" altLang="en-US" sz="2000" dirty="0" smtClean="0">
                <a:solidFill>
                  <a:srgbClr val="000000"/>
                </a:solidFill>
                <a:effectLst>
                  <a:outerShdw blurRad="38100" dist="38100" dir="2700000" algn="tl">
                    <a:srgbClr val="000000">
                      <a:alpha val="43137"/>
                    </a:srgbClr>
                  </a:outerShdw>
                </a:effectLst>
                <a:latin typeface="ＭＳ Ｐゴシック"/>
              </a:rPr>
              <a:t>ビタミンＣ（アスコルビン酸）＋ヨウ素→デヒドロアスコルビン酸＋ヨウ化水素</a:t>
            </a:r>
            <a:endParaRPr lang="en-US" altLang="ja-JP" sz="2000" dirty="0" smtClean="0">
              <a:solidFill>
                <a:srgbClr val="000000"/>
              </a:solidFill>
              <a:effectLst>
                <a:outerShdw blurRad="38100" dist="38100" dir="2700000" algn="tl">
                  <a:srgbClr val="000000">
                    <a:alpha val="43137"/>
                  </a:srgbClr>
                </a:outerShdw>
              </a:effectLst>
              <a:latin typeface="ＭＳ Ｐゴシック"/>
            </a:endParaRPr>
          </a:p>
          <a:p>
            <a:endParaRPr lang="ja-JP" altLang="en-US" sz="2000" dirty="0">
              <a:solidFill>
                <a:srgbClr val="000000"/>
              </a:solidFill>
              <a:effectLst>
                <a:outerShdw blurRad="38100" dist="38100" dir="2700000" algn="tl">
                  <a:srgbClr val="000000">
                    <a:alpha val="43137"/>
                  </a:srgbClr>
                </a:outerShdw>
              </a:effectLst>
            </a:endParaRPr>
          </a:p>
        </p:txBody>
      </p:sp>
      <p:sp>
        <p:nvSpPr>
          <p:cNvPr id="4" name="円/楕円 3"/>
          <p:cNvSpPr/>
          <p:nvPr/>
        </p:nvSpPr>
        <p:spPr>
          <a:xfrm>
            <a:off x="1475656" y="4610745"/>
            <a:ext cx="304428" cy="2999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3" name="円/楕円 12"/>
          <p:cNvSpPr/>
          <p:nvPr/>
        </p:nvSpPr>
        <p:spPr>
          <a:xfrm>
            <a:off x="2461852" y="4632126"/>
            <a:ext cx="270732" cy="2785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4" name="円/楕円 13"/>
          <p:cNvSpPr/>
          <p:nvPr/>
        </p:nvSpPr>
        <p:spPr>
          <a:xfrm>
            <a:off x="3466473" y="4229938"/>
            <a:ext cx="419269" cy="402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15" name="円/楕円 14"/>
          <p:cNvSpPr/>
          <p:nvPr/>
        </p:nvSpPr>
        <p:spPr>
          <a:xfrm>
            <a:off x="7092280" y="4178818"/>
            <a:ext cx="576064" cy="402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12" name="カギ線コネクタ 11"/>
          <p:cNvCxnSpPr/>
          <p:nvPr/>
        </p:nvCxnSpPr>
        <p:spPr>
          <a:xfrm rot="5400000" flipH="1" flipV="1">
            <a:off x="2489144" y="3763541"/>
            <a:ext cx="278567" cy="2048238"/>
          </a:xfrm>
          <a:prstGeom prst="bentConnector3">
            <a:avLst>
              <a:gd name="adj1" fmla="val -8206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カギ線コネクタ 16"/>
          <p:cNvCxnSpPr>
            <a:stCxn id="13" idx="6"/>
          </p:cNvCxnSpPr>
          <p:nvPr/>
        </p:nvCxnSpPr>
        <p:spPr>
          <a:xfrm flipV="1">
            <a:off x="2732584" y="4581006"/>
            <a:ext cx="733889" cy="190404"/>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カギ線コネクタ 31"/>
          <p:cNvCxnSpPr/>
          <p:nvPr/>
        </p:nvCxnSpPr>
        <p:spPr>
          <a:xfrm flipV="1">
            <a:off x="3685485" y="4600168"/>
            <a:ext cx="3698239" cy="48208"/>
          </a:xfrm>
          <a:prstGeom prst="bentConnector4">
            <a:avLst>
              <a:gd name="adj1" fmla="val 15536"/>
              <a:gd name="adj2" fmla="val -95376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1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lt">
                                    <p:tmPct val="6286"/>
                                  </p:iterate>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par>
                          <p:cTn id="8" fill="hold">
                            <p:stCondLst>
                              <p:cond delay="1600"/>
                            </p:stCondLst>
                            <p:childTnLst>
                              <p:par>
                                <p:cTn id="9" presetID="10" presetClass="entr" presetSubtype="0" fill="hold" nodeType="afterEffect">
                                  <p:stCondLst>
                                    <p:cond delay="0"/>
                                  </p:stCondLst>
                                  <p:childTnLst>
                                    <p:set>
                                      <p:cBhvr>
                                        <p:cTn id="10" dur="1" fill="hold">
                                          <p:stCondLst>
                                            <p:cond delay="0"/>
                                          </p:stCondLst>
                                        </p:cTn>
                                        <p:tgtEl>
                                          <p:spTgt spid="52226"/>
                                        </p:tgtEl>
                                        <p:attrNameLst>
                                          <p:attrName>style.visibility</p:attrName>
                                        </p:attrNameLst>
                                      </p:cBhvr>
                                      <p:to>
                                        <p:strVal val="visible"/>
                                      </p:to>
                                    </p:set>
                                    <p:animEffect transition="in" filter="fade">
                                      <p:cBhvr>
                                        <p:cTn id="11" dur="100"/>
                                        <p:tgtEl>
                                          <p:spTgt spid="52226"/>
                                        </p:tgtEl>
                                      </p:cBhvr>
                                    </p:animEffect>
                                  </p:childTnLst>
                                </p:cTn>
                              </p:par>
                            </p:childTnLst>
                          </p:cTn>
                        </p:par>
                        <p:par>
                          <p:cTn id="12" fill="hold">
                            <p:stCondLst>
                              <p:cond delay="17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
                                        <p:tgtEl>
                                          <p:spTgt spid="6"/>
                                        </p:tgtEl>
                                      </p:cBhvr>
                                    </p:animEffect>
                                  </p:childTnLst>
                                </p:cTn>
                              </p:par>
                            </p:childTnLst>
                          </p:cTn>
                        </p:par>
                        <p:par>
                          <p:cTn id="16" fill="hold">
                            <p:stCondLst>
                              <p:cond delay="18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
                                        <p:tgtEl>
                                          <p:spTgt spid="7"/>
                                        </p:tgtEl>
                                      </p:cBhvr>
                                    </p:animEffect>
                                  </p:childTnLst>
                                </p:cTn>
                              </p:par>
                            </p:childTnLst>
                          </p:cTn>
                        </p:par>
                        <p:par>
                          <p:cTn id="20" fill="hold">
                            <p:stCondLst>
                              <p:cond delay="19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
                                        <p:tgtEl>
                                          <p:spTgt spid="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2228"/>
                                        </p:tgtEl>
                                        <p:attrNameLst>
                                          <p:attrName>style.visibility</p:attrName>
                                        </p:attrNameLst>
                                      </p:cBhvr>
                                      <p:to>
                                        <p:strVal val="visible"/>
                                      </p:to>
                                    </p:set>
                                    <p:animEffect transition="in" filter="fade">
                                      <p:cBhvr>
                                        <p:cTn id="27" dur="100"/>
                                        <p:tgtEl>
                                          <p:spTgt spid="52228"/>
                                        </p:tgtEl>
                                      </p:cBhvr>
                                    </p:animEffect>
                                  </p:childTnLst>
                                </p:cTn>
                              </p:par>
                            </p:childTnLst>
                          </p:cTn>
                        </p:par>
                        <p:par>
                          <p:cTn id="28" fill="hold">
                            <p:stCondLst>
                              <p:cond delay="21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
                                        <p:tgtEl>
                                          <p:spTgt spid="10"/>
                                        </p:tgtEl>
                                      </p:cBhvr>
                                    </p:animEffect>
                                  </p:childTnLst>
                                </p:cTn>
                              </p:par>
                            </p:childTnLst>
                          </p:cTn>
                        </p:par>
                        <p:par>
                          <p:cTn id="32" fill="hold">
                            <p:stCondLst>
                              <p:cond delay="22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1500"/>
                            </p:stCondLst>
                            <p:childTnLst>
                              <p:par>
                                <p:cTn id="56" presetID="22" presetClass="entr" presetSubtype="8"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wipe(left)">
                                      <p:cBhvr>
                                        <p:cTn id="58" dur="500"/>
                                        <p:tgtEl>
                                          <p:spTgt spid="32"/>
                                        </p:tgtEl>
                                      </p:cBhvr>
                                    </p:animEffect>
                                  </p:childTnLst>
                                </p:cTn>
                              </p:par>
                            </p:childTnLst>
                          </p:cTn>
                        </p:par>
                        <p:par>
                          <p:cTn id="59" fill="hold">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4" grpId="0" animBg="1"/>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99592" y="1556792"/>
            <a:ext cx="7505700" cy="4457700"/>
          </a:xfrm>
          <a:prstGeom prst="rect">
            <a:avLst/>
          </a:prstGeom>
          <a:ln>
            <a:noFill/>
          </a:ln>
          <a:effectLst>
            <a:outerShdw blurRad="292100" dist="139700" dir="2700000" algn="tl" rotWithShape="0">
              <a:srgbClr val="333333">
                <a:alpha val="65000"/>
              </a:srgbClr>
            </a:outerShdw>
          </a:effectLst>
        </p:spPr>
      </p:pic>
      <p:sp>
        <p:nvSpPr>
          <p:cNvPr id="5" name="コンテンツ プレースホルダ 2"/>
          <p:cNvSpPr txBox="1">
            <a:spLocks/>
          </p:cNvSpPr>
          <p:nvPr/>
        </p:nvSpPr>
        <p:spPr>
          <a:xfrm>
            <a:off x="0" y="476672"/>
            <a:ext cx="9144000" cy="936104"/>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手洗いが不十分になりがちな部分</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txBox="1">
            <a:spLocks/>
          </p:cNvSpPr>
          <p:nvPr/>
        </p:nvSpPr>
        <p:spPr>
          <a:xfrm>
            <a:off x="0" y="215112"/>
            <a:ext cx="9144000" cy="648072"/>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アルコールのお話</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コンテンツ プレースホルダ 2"/>
          <p:cNvSpPr txBox="1">
            <a:spLocks/>
          </p:cNvSpPr>
          <p:nvPr/>
        </p:nvSpPr>
        <p:spPr>
          <a:xfrm>
            <a:off x="611560" y="836712"/>
            <a:ext cx="9144000" cy="5805264"/>
          </a:xfrm>
          <a:prstGeom prst="rect">
            <a:avLst/>
          </a:prstGeom>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nSpc>
                <a:spcPct val="150000"/>
              </a:lnSpc>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●アルコールを濡れた手に付けても効果はない？</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●濃度の</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高い</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アルコールの殺滅力は？</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低い</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アルコール</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の殺滅力は</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●最も良いバランスはアルコール：水＝７：３</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●細菌等のたんぱく質を壊すのに水分が必要！</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●最近は消防法の観点から引火の可能性を</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防ぐため</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５０～６０％になっているが、殺滅力あり！</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●５０％以下は急激に殺滅力が下がるので注意！</a:t>
            </a:r>
            <a:endPar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904767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539552" y="980728"/>
            <a:ext cx="1022412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予防方法　食品を加熱する</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●細菌性食中毒</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中心部が７５℃・１分間以上</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●ノロウイルス食中毒</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中心部が</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８５～９０℃・９０秒間以上</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・カキフライなら３分半</a:t>
            </a:r>
            <a:r>
              <a:rPr lang="ja-JP" altLang="en-US"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目安</a:t>
            </a:r>
            <a:endParaRPr lang="en-US" altLang="ja-JP"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844165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476672"/>
            <a:ext cx="91440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市販の塩素系消毒剤</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★酸性の溶液と混ぜないこと</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580187434"/>
              </p:ext>
            </p:extLst>
          </p:nvPr>
        </p:nvGraphicFramePr>
        <p:xfrm>
          <a:off x="1259632" y="1340768"/>
          <a:ext cx="6480720" cy="4297680"/>
        </p:xfrm>
        <a:graphic>
          <a:graphicData uri="http://schemas.openxmlformats.org/drawingml/2006/table">
            <a:tbl>
              <a:tblPr firstRow="1" bandRow="1">
                <a:tableStyleId>{5C22544A-7EE6-4342-B048-85BDC9FD1C3A}</a:tableStyleId>
              </a:tblPr>
              <a:tblGrid>
                <a:gridCol w="2640293"/>
                <a:gridCol w="3840427"/>
              </a:tblGrid>
              <a:tr h="466511">
                <a:tc>
                  <a:txBody>
                    <a:bodyPr/>
                    <a:lstStyle/>
                    <a:p>
                      <a:pPr algn="ctr"/>
                      <a:r>
                        <a:rPr kumimoji="1" lang="ja-JP" altLang="en-US" sz="2800" dirty="0" smtClean="0">
                          <a:effectLst>
                            <a:outerShdw blurRad="38100" dist="38100" dir="2700000" algn="tl">
                              <a:srgbClr val="000000">
                                <a:alpha val="43137"/>
                              </a:srgbClr>
                            </a:outerShdw>
                          </a:effectLst>
                          <a:latin typeface="+mn-ea"/>
                          <a:ea typeface="+mn-ea"/>
                        </a:rPr>
                        <a:t>消毒剤名</a:t>
                      </a:r>
                      <a:endParaRPr kumimoji="1" lang="en-US" altLang="ja-JP" sz="2800" dirty="0" smtClean="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2800" dirty="0" smtClean="0">
                          <a:effectLst>
                            <a:outerShdw blurRad="38100" dist="38100" dir="2700000" algn="tl">
                              <a:srgbClr val="000000">
                                <a:alpha val="43137"/>
                              </a:srgbClr>
                            </a:outerShdw>
                          </a:effectLst>
                          <a:latin typeface="+mn-ea"/>
                          <a:ea typeface="+mn-ea"/>
                        </a:rPr>
                        <a:t>原液濃度</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633968">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ミルトン</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ピュリファン</a:t>
                      </a:r>
                      <a:r>
                        <a:rPr kumimoji="1" lang="en-US" altLang="ja-JP" sz="2800" dirty="0" smtClean="0">
                          <a:effectLst>
                            <a:outerShdw blurRad="38100" dist="38100" dir="2700000" algn="tl">
                              <a:srgbClr val="000000">
                                <a:alpha val="43137"/>
                              </a:srgbClr>
                            </a:outerShdw>
                          </a:effectLst>
                          <a:latin typeface="+mn-ea"/>
                          <a:ea typeface="+mn-ea"/>
                        </a:rPr>
                        <a:t>P</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１％</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（１００００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625192">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ハイター</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ブリーチ</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５％</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（５００００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544408">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テキサント</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ピューラックス</a:t>
                      </a:r>
                      <a:endParaRPr kumimoji="1" lang="en-US" altLang="ja-JP" sz="2800" dirty="0" smtClean="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６％</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（６００００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r h="584840">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ハイポライト</a:t>
                      </a:r>
                      <a:endParaRPr kumimoji="1" lang="ja-JP" altLang="en-US" sz="2800" dirty="0">
                        <a:effectLst>
                          <a:outerShdw blurRad="38100" dist="38100" dir="2700000" algn="tl">
                            <a:srgbClr val="000000">
                              <a:alpha val="43137"/>
                            </a:srgbClr>
                          </a:outerShdw>
                        </a:effectLst>
                        <a:latin typeface="+mn-ea"/>
                        <a:ea typeface="+mn-ea"/>
                      </a:endParaRPr>
                    </a:p>
                  </a:txBody>
                  <a:tcPr anchor="ctr"/>
                </a:tc>
                <a:tc>
                  <a:txBody>
                    <a:bodyPr/>
                    <a:lstStyle/>
                    <a:p>
                      <a:pPr algn="l"/>
                      <a:r>
                        <a:rPr kumimoji="1" lang="ja-JP" altLang="en-US" sz="2800" dirty="0" smtClean="0">
                          <a:effectLst>
                            <a:outerShdw blurRad="38100" dist="38100" dir="2700000" algn="tl">
                              <a:srgbClr val="000000">
                                <a:alpha val="43137"/>
                              </a:srgbClr>
                            </a:outerShdw>
                          </a:effectLst>
                          <a:latin typeface="+mn-ea"/>
                          <a:ea typeface="+mn-ea"/>
                        </a:rPr>
                        <a:t>１０％</a:t>
                      </a:r>
                      <a:endParaRPr kumimoji="1" lang="en-US" altLang="ja-JP" sz="2800" dirty="0" smtClean="0">
                        <a:effectLst>
                          <a:outerShdw blurRad="38100" dist="38100" dir="2700000" algn="tl">
                            <a:srgbClr val="000000">
                              <a:alpha val="43137"/>
                            </a:srgbClr>
                          </a:outerShdw>
                        </a:effectLst>
                        <a:latin typeface="+mn-ea"/>
                        <a:ea typeface="+mn-ea"/>
                      </a:endParaRPr>
                    </a:p>
                    <a:p>
                      <a:pPr algn="l"/>
                      <a:r>
                        <a:rPr kumimoji="1" lang="ja-JP" altLang="en-US" sz="2800" dirty="0" smtClean="0">
                          <a:effectLst>
                            <a:outerShdw blurRad="38100" dist="38100" dir="2700000" algn="tl">
                              <a:srgbClr val="000000">
                                <a:alpha val="43137"/>
                              </a:srgbClr>
                            </a:outerShdw>
                          </a:effectLst>
                          <a:latin typeface="+mn-ea"/>
                          <a:ea typeface="+mn-ea"/>
                        </a:rPr>
                        <a:t>（１０００００</a:t>
                      </a:r>
                      <a:r>
                        <a:rPr kumimoji="1" lang="en-US" altLang="ja-JP" sz="2800" dirty="0" err="1" smtClean="0">
                          <a:effectLst>
                            <a:outerShdw blurRad="38100" dist="38100" dir="2700000" algn="tl">
                              <a:srgbClr val="000000">
                                <a:alpha val="43137"/>
                              </a:srgbClr>
                            </a:outerShdw>
                          </a:effectLst>
                          <a:latin typeface="+mn-ea"/>
                          <a:ea typeface="+mn-ea"/>
                        </a:rPr>
                        <a:t>ppm</a:t>
                      </a:r>
                      <a:r>
                        <a:rPr kumimoji="1" lang="ja-JP" altLang="en-US" sz="2800" dirty="0" smtClean="0">
                          <a:effectLst>
                            <a:outerShdw blurRad="38100" dist="38100" dir="2700000" algn="tl">
                              <a:srgbClr val="000000">
                                <a:alpha val="43137"/>
                              </a:srgbClr>
                            </a:outerShdw>
                          </a:effectLst>
                          <a:latin typeface="+mn-ea"/>
                          <a:ea typeface="+mn-ea"/>
                        </a:rPr>
                        <a:t>）</a:t>
                      </a:r>
                      <a:endParaRPr kumimoji="1" lang="ja-JP" altLang="en-US" sz="280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5" name="角丸四角形 4"/>
          <p:cNvSpPr/>
          <p:nvPr/>
        </p:nvSpPr>
        <p:spPr>
          <a:xfrm>
            <a:off x="1259632" y="2852936"/>
            <a:ext cx="6408712" cy="900100"/>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92" y="1700808"/>
            <a:ext cx="8106256"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 2"/>
          <p:cNvSpPr txBox="1">
            <a:spLocks/>
          </p:cNvSpPr>
          <p:nvPr/>
        </p:nvSpPr>
        <p:spPr>
          <a:xfrm>
            <a:off x="-54260" y="476672"/>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医療機関で使用されるハイター</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5828688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404664"/>
            <a:ext cx="9144000" cy="7920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食器等</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に使用する濃度</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07504" y="1054477"/>
            <a:ext cx="9144000" cy="646331"/>
          </a:xfrm>
          <a:prstGeom prst="rect">
            <a:avLst/>
          </a:prstGeom>
        </p:spPr>
        <p:txBody>
          <a:bodyPr wrap="square">
            <a:spAutoFit/>
          </a:bodyPr>
          <a:lstStyle/>
          <a:p>
            <a:pPr lvl="0">
              <a:defRPr/>
            </a:pP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 食器</a:t>
            </a:r>
            <a:r>
              <a:rPr lang="ja-JP" altLang="en-US" sz="24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・まな板・ドアノブ・便座・おもちゃ・テーブル・</a:t>
            </a:r>
            <a:r>
              <a:rPr lang="ja-JP" altLang="en-US" sz="24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床</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44520747"/>
              </p:ext>
            </p:extLst>
          </p:nvPr>
        </p:nvGraphicFramePr>
        <p:xfrm>
          <a:off x="1727176" y="1988840"/>
          <a:ext cx="5328592" cy="3384376"/>
        </p:xfrm>
        <a:graphic>
          <a:graphicData uri="http://schemas.openxmlformats.org/drawingml/2006/table">
            <a:tbl>
              <a:tblPr firstRow="1" bandRow="1">
                <a:tableStyleId>{5C22544A-7EE6-4342-B048-85BDC9FD1C3A}</a:tableStyleId>
              </a:tblPr>
              <a:tblGrid>
                <a:gridCol w="2592287"/>
                <a:gridCol w="2736305"/>
              </a:tblGrid>
              <a:tr h="1249648">
                <a:tc>
                  <a:txBody>
                    <a:bodyPr/>
                    <a:lstStyle/>
                    <a:p>
                      <a:pPr algn="ct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０</a:t>
                      </a: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０２％</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２００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r h="2134728">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ハイター</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ja-JP" altLang="en-US" sz="3200" b="0" dirty="0" smtClean="0">
                          <a:effectLst>
                            <a:outerShdw blurRad="38100" dist="38100" dir="2700000" algn="tl">
                              <a:srgbClr val="000000">
                                <a:alpha val="43137"/>
                              </a:srgbClr>
                            </a:outerShdw>
                          </a:effectLst>
                          <a:latin typeface="+mn-ea"/>
                          <a:ea typeface="+mn-ea"/>
                        </a:rPr>
                        <a:t>原液５％</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５００００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８</a:t>
                      </a:r>
                      <a:r>
                        <a:rPr kumimoji="1" lang="en-US" altLang="ja-JP" sz="3200" b="0" dirty="0" smtClean="0">
                          <a:effectLst>
                            <a:outerShdw blurRad="38100" dist="38100" dir="2700000" algn="tl">
                              <a:srgbClr val="000000">
                                <a:alpha val="43137"/>
                              </a:srgbClr>
                            </a:outerShdw>
                          </a:effectLst>
                          <a:latin typeface="+mn-ea"/>
                          <a:ea typeface="+mn-ea"/>
                        </a:rPr>
                        <a:t>ml</a:t>
                      </a:r>
                    </a:p>
                    <a:p>
                      <a:pPr algn="ctr"/>
                      <a:r>
                        <a:rPr kumimoji="1" lang="ja-JP" altLang="en-US" sz="3200" b="0" dirty="0" smtClean="0">
                          <a:effectLst>
                            <a:outerShdw blurRad="38100" dist="38100" dir="2700000" algn="tl">
                              <a:srgbClr val="000000">
                                <a:alpha val="43137"/>
                              </a:srgbClr>
                            </a:outerShdw>
                          </a:effectLst>
                          <a:latin typeface="+mn-ea"/>
                          <a:ea typeface="+mn-ea"/>
                        </a:rPr>
                        <a:t>２５０倍希釈</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6" name="正方形/長方形 5"/>
          <p:cNvSpPr/>
          <p:nvPr/>
        </p:nvSpPr>
        <p:spPr>
          <a:xfrm>
            <a:off x="0" y="5877272"/>
            <a:ext cx="9144000" cy="584775"/>
          </a:xfrm>
          <a:prstGeom prst="rect">
            <a:avLst/>
          </a:prstGeom>
        </p:spPr>
        <p:txBody>
          <a:bodyPr wrap="square">
            <a:spAutoFit/>
          </a:bodyPr>
          <a:lstStyle/>
          <a:p>
            <a:pPr algn="ctr">
              <a:buFont typeface="Wingdings" pitchFamily="2" charset="2"/>
              <a:buNone/>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消毒薬２</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調製時に必要な原液量と希釈倍数</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4572000" y="3645024"/>
            <a:ext cx="2160240" cy="1512168"/>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320147508"/>
              </p:ext>
            </p:extLst>
          </p:nvPr>
        </p:nvGraphicFramePr>
        <p:xfrm>
          <a:off x="1763689" y="1988840"/>
          <a:ext cx="5256583" cy="3384376"/>
        </p:xfrm>
        <a:graphic>
          <a:graphicData uri="http://schemas.openxmlformats.org/drawingml/2006/table">
            <a:tbl>
              <a:tblPr firstRow="1" bandRow="1">
                <a:tableStyleId>{5C22544A-7EE6-4342-B048-85BDC9FD1C3A}</a:tableStyleId>
              </a:tblPr>
              <a:tblGrid>
                <a:gridCol w="2592287"/>
                <a:gridCol w="2664296"/>
              </a:tblGrid>
              <a:tr h="1249648">
                <a:tc>
                  <a:txBody>
                    <a:bodyPr/>
                    <a:lstStyle/>
                    <a:p>
                      <a:pPr algn="ct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０</a:t>
                      </a: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１％</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１０００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r h="2134728">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ハイター</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ja-JP" altLang="en-US" sz="3200" b="0" dirty="0" smtClean="0">
                          <a:effectLst>
                            <a:outerShdw blurRad="38100" dist="38100" dir="2700000" algn="tl">
                              <a:srgbClr val="000000">
                                <a:alpha val="43137"/>
                              </a:srgbClr>
                            </a:outerShdw>
                          </a:effectLst>
                          <a:latin typeface="+mn-ea"/>
                          <a:ea typeface="+mn-ea"/>
                        </a:rPr>
                        <a:t>原液５％</a:t>
                      </a:r>
                      <a:endParaRPr kumimoji="1" lang="en-US" altLang="ja-JP" sz="3200" b="0" dirty="0" smtClean="0">
                        <a:effectLst>
                          <a:outerShdw blurRad="38100" dist="38100" dir="2700000" algn="tl">
                            <a:srgbClr val="000000">
                              <a:alpha val="43137"/>
                            </a:srgbClr>
                          </a:outerShdw>
                        </a:effectLst>
                        <a:latin typeface="+mn-ea"/>
                        <a:ea typeface="+mn-ea"/>
                      </a:endParaRPr>
                    </a:p>
                    <a:p>
                      <a:pPr algn="ctr"/>
                      <a:r>
                        <a:rPr kumimoji="1" lang="en-US" altLang="ja-JP" sz="3200" b="0" dirty="0" smtClean="0">
                          <a:effectLst>
                            <a:outerShdw blurRad="38100" dist="38100" dir="2700000" algn="tl">
                              <a:srgbClr val="000000">
                                <a:alpha val="43137"/>
                              </a:srgbClr>
                            </a:outerShdw>
                          </a:effectLst>
                          <a:latin typeface="+mn-ea"/>
                          <a:ea typeface="+mn-ea"/>
                        </a:rPr>
                        <a:t>(</a:t>
                      </a:r>
                      <a:r>
                        <a:rPr kumimoji="1" lang="ja-JP" altLang="en-US" sz="3200" b="0" dirty="0" smtClean="0">
                          <a:effectLst>
                            <a:outerShdw blurRad="38100" dist="38100" dir="2700000" algn="tl">
                              <a:srgbClr val="000000">
                                <a:alpha val="43137"/>
                              </a:srgbClr>
                            </a:outerShdw>
                          </a:effectLst>
                          <a:latin typeface="+mn-ea"/>
                          <a:ea typeface="+mn-ea"/>
                        </a:rPr>
                        <a:t>５００００</a:t>
                      </a:r>
                      <a:r>
                        <a:rPr kumimoji="1" lang="en-US" altLang="ja-JP" sz="3200" b="0" dirty="0" err="1" smtClean="0">
                          <a:effectLst>
                            <a:outerShdw blurRad="38100" dist="38100" dir="2700000" algn="tl">
                              <a:srgbClr val="000000">
                                <a:alpha val="43137"/>
                              </a:srgbClr>
                            </a:outerShdw>
                          </a:effectLst>
                          <a:latin typeface="+mn-ea"/>
                          <a:ea typeface="+mn-ea"/>
                        </a:rPr>
                        <a:t>ppm</a:t>
                      </a:r>
                      <a:r>
                        <a:rPr kumimoji="1" lang="en-US" altLang="ja-JP" sz="3200" b="0" dirty="0" smtClean="0">
                          <a:effectLst>
                            <a:outerShdw blurRad="38100" dist="38100" dir="2700000" algn="tl">
                              <a:srgbClr val="000000">
                                <a:alpha val="43137"/>
                              </a:srgbClr>
                            </a:outerShdw>
                          </a:effectLst>
                          <a:latin typeface="+mn-ea"/>
                          <a:ea typeface="+mn-ea"/>
                        </a:rPr>
                        <a:t>)</a:t>
                      </a:r>
                      <a:endParaRPr kumimoji="1" lang="ja-JP" altLang="en-US" sz="3200" b="0" dirty="0">
                        <a:effectLst>
                          <a:outerShdw blurRad="38100" dist="38100" dir="2700000" algn="tl">
                            <a:srgbClr val="000000">
                              <a:alpha val="43137"/>
                            </a:srgbClr>
                          </a:outerShdw>
                        </a:effectLst>
                        <a:latin typeface="+mn-ea"/>
                        <a:ea typeface="+mn-ea"/>
                      </a:endParaRPr>
                    </a:p>
                  </a:txBody>
                  <a:tcPr anchor="ctr"/>
                </a:tc>
                <a:tc>
                  <a:txBody>
                    <a:bodyPr/>
                    <a:lstStyle/>
                    <a:p>
                      <a:pPr algn="ctr"/>
                      <a:r>
                        <a:rPr kumimoji="1" lang="ja-JP" altLang="en-US" sz="3200" b="0" dirty="0" smtClean="0">
                          <a:effectLst>
                            <a:outerShdw blurRad="38100" dist="38100" dir="2700000" algn="tl">
                              <a:srgbClr val="000000">
                                <a:alpha val="43137"/>
                              </a:srgbClr>
                            </a:outerShdw>
                          </a:effectLst>
                          <a:latin typeface="+mn-ea"/>
                          <a:ea typeface="+mn-ea"/>
                        </a:rPr>
                        <a:t>４０</a:t>
                      </a:r>
                      <a:r>
                        <a:rPr kumimoji="1" lang="en-US" altLang="ja-JP" sz="3200" b="0" dirty="0" smtClean="0">
                          <a:effectLst>
                            <a:outerShdw blurRad="38100" dist="38100" dir="2700000" algn="tl">
                              <a:srgbClr val="000000">
                                <a:alpha val="43137"/>
                              </a:srgbClr>
                            </a:outerShdw>
                          </a:effectLst>
                          <a:latin typeface="+mn-ea"/>
                          <a:ea typeface="+mn-ea"/>
                        </a:rPr>
                        <a:t>ml</a:t>
                      </a:r>
                    </a:p>
                    <a:p>
                      <a:pPr algn="ctr"/>
                      <a:r>
                        <a:rPr kumimoji="1" lang="ja-JP" altLang="en-US" sz="3200" b="0" dirty="0" smtClean="0">
                          <a:effectLst>
                            <a:outerShdw blurRad="38100" dist="38100" dir="2700000" algn="tl">
                              <a:srgbClr val="000000">
                                <a:alpha val="43137"/>
                              </a:srgbClr>
                            </a:outerShdw>
                          </a:effectLst>
                          <a:latin typeface="+mn-ea"/>
                          <a:ea typeface="+mn-ea"/>
                        </a:rPr>
                        <a:t>５０倍希釈</a:t>
                      </a:r>
                      <a:endParaRPr kumimoji="1" lang="ja-JP" altLang="en-US" sz="3200" b="0" dirty="0">
                        <a:effectLst>
                          <a:outerShdw blurRad="38100" dist="38100" dir="2700000" algn="tl">
                            <a:srgbClr val="000000">
                              <a:alpha val="43137"/>
                            </a:srgbClr>
                          </a:outerShdw>
                        </a:effectLst>
                        <a:latin typeface="+mn-ea"/>
                        <a:ea typeface="+mn-ea"/>
                      </a:endParaRPr>
                    </a:p>
                  </a:txBody>
                  <a:tcPr anchor="ctr"/>
                </a:tc>
              </a:tr>
            </a:tbl>
          </a:graphicData>
        </a:graphic>
      </p:graphicFrame>
      <p:sp>
        <p:nvSpPr>
          <p:cNvPr id="11" name="コンテンツ プレースホルダ 2"/>
          <p:cNvSpPr txBox="1">
            <a:spLocks/>
          </p:cNvSpPr>
          <p:nvPr/>
        </p:nvSpPr>
        <p:spPr>
          <a:xfrm>
            <a:off x="0" y="404664"/>
            <a:ext cx="9144000" cy="792088"/>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おう吐物等</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に使用する濃度</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0" y="5877272"/>
            <a:ext cx="9144000" cy="584775"/>
          </a:xfrm>
          <a:prstGeom prst="rect">
            <a:avLst/>
          </a:prstGeom>
        </p:spPr>
        <p:txBody>
          <a:bodyPr wrap="square">
            <a:spAutoFit/>
          </a:bodyPr>
          <a:lstStyle/>
          <a:p>
            <a:pPr algn="ctr">
              <a:buFont typeface="Wingdings" pitchFamily="2" charset="2"/>
              <a:buNone/>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消毒薬２</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L</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調製時に必要な原液量と希釈倍数</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角丸四角形 2"/>
          <p:cNvSpPr/>
          <p:nvPr/>
        </p:nvSpPr>
        <p:spPr>
          <a:xfrm>
            <a:off x="4572000" y="3645024"/>
            <a:ext cx="2160240" cy="1512168"/>
          </a:xfrm>
          <a:prstGeom prst="round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8024" y="2780928"/>
            <a:ext cx="266429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キッチンハイター ［小］"/>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91680" y="1844824"/>
            <a:ext cx="2664296" cy="2664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3881034" y="5733256"/>
            <a:ext cx="5256584" cy="954107"/>
          </a:xfrm>
          <a:prstGeom prst="rect">
            <a:avLst/>
          </a:prstGeom>
        </p:spPr>
        <p:txBody>
          <a:bodyPr wrap="square">
            <a:spAutoFit/>
          </a:bodyPr>
          <a:lstStyle/>
          <a:p>
            <a:pPr>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●ハイター</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キッチンハイ　</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ター</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も有効塩素濃度は同じ</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0" y="476672"/>
            <a:ext cx="9144000" cy="1200329"/>
          </a:xfrm>
          <a:prstGeom prst="rect">
            <a:avLst/>
          </a:prstGeom>
        </p:spPr>
        <p:txBody>
          <a:bodyPr wrap="square">
            <a:spAutoFit/>
          </a:bodyPr>
          <a:lstStyle/>
          <a:p>
            <a:pPr algn="ctr">
              <a:defRPr/>
            </a:pP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●原液ではほとんど効果</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がありません。</a:t>
            </a:r>
            <a:endPar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⇒直接、嘔吐物にかけると塩素ガス発生</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94087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5364088" y="3212976"/>
            <a:ext cx="3456384" cy="3456384"/>
          </a:xfrm>
          <a:prstGeom prst="rect">
            <a:avLst/>
          </a:prstGeom>
          <a:ln>
            <a:noFill/>
          </a:ln>
          <a:effectLst>
            <a:outerShdw blurRad="292100" dist="139700" dir="2700000" algn="tl" rotWithShape="0">
              <a:srgbClr val="333333">
                <a:alpha val="65000"/>
              </a:srgbClr>
            </a:outerShdw>
          </a:effectLst>
        </p:spPr>
      </p:pic>
      <p:sp>
        <p:nvSpPr>
          <p:cNvPr id="4" name="コンテンツ プレースホルダ 2"/>
          <p:cNvSpPr txBox="1">
            <a:spLocks/>
          </p:cNvSpPr>
          <p:nvPr/>
        </p:nvSpPr>
        <p:spPr>
          <a:xfrm>
            <a:off x="377788" y="620688"/>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①強い感染力</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●世界中の胃腸炎患者からウイルスが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見つかっている。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●感染力が非常に強く、少量のウイルス</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（数個～１００個程度）が体に入った</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だけで、発症することがある。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None/>
              <a:defRPr/>
            </a:pP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食中毒菌に</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比べ感染力が非常</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強力。</a:t>
            </a:r>
            <a:endPar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p:spPr>
        <p:txBody>
          <a:bodyPr>
            <a:normAutofit fontScale="90000"/>
          </a:bodyPr>
          <a:lstStyle/>
          <a:p>
            <a:r>
              <a:rPr kumimoji="1"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HCLO(</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濃度と</a:t>
            </a:r>
            <a:r>
              <a:rPr kumimoji="1"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p</a:t>
            </a:r>
            <a:r>
              <a:rPr kumimoji="1"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Ｈの関係</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06978787"/>
              </p:ext>
            </p:extLst>
          </p:nvPr>
        </p:nvGraphicFramePr>
        <p:xfrm>
          <a:off x="1259632" y="1916832"/>
          <a:ext cx="6552728"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6" name="正方形/長方形 5"/>
          <p:cNvSpPr/>
          <p:nvPr/>
        </p:nvSpPr>
        <p:spPr bwMode="auto">
          <a:xfrm>
            <a:off x="744536" y="3284984"/>
            <a:ext cx="553931" cy="1152128"/>
          </a:xfrm>
          <a:prstGeom prst="rect">
            <a:avLst/>
          </a:prstGeom>
          <a:noFill/>
          <a:ln w="9525" cap="flat" cmpd="sng" algn="ctr">
            <a:noFill/>
            <a:prstDash val="solid"/>
            <a:round/>
            <a:headEnd type="none" w="med" len="med"/>
            <a:tailEnd type="none" w="med" len="med"/>
          </a:ln>
          <a:effectLst/>
          <a:extLst/>
        </p:spPr>
        <p:txBody>
          <a:bodyPr vert="eaVert"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2400" dirty="0" smtClean="0">
                <a:solidFill>
                  <a:prstClr val="white"/>
                </a:solidFill>
                <a:latin typeface="Times New Roman" charset="0"/>
              </a:rPr>
              <a:t>HCLO</a:t>
            </a:r>
            <a:r>
              <a:rPr lang="ja-JP" altLang="en-US" sz="2400" dirty="0" smtClean="0">
                <a:solidFill>
                  <a:prstClr val="white"/>
                </a:solidFill>
                <a:latin typeface="Times New Roman" charset="0"/>
              </a:rPr>
              <a:t>濃度</a:t>
            </a:r>
          </a:p>
        </p:txBody>
      </p:sp>
      <p:sp>
        <p:nvSpPr>
          <p:cNvPr id="7" name="正方形/長方形 6"/>
          <p:cNvSpPr/>
          <p:nvPr/>
        </p:nvSpPr>
        <p:spPr bwMode="auto">
          <a:xfrm>
            <a:off x="3419872" y="6021288"/>
            <a:ext cx="1800200"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ja-JP" sz="2400" dirty="0" smtClean="0">
                <a:solidFill>
                  <a:prstClr val="white"/>
                </a:solidFill>
                <a:latin typeface="Times New Roman" charset="0"/>
              </a:rPr>
              <a:t>pH</a:t>
            </a:r>
            <a:r>
              <a:rPr lang="ja-JP" altLang="en-US" sz="2400" dirty="0" smtClean="0">
                <a:solidFill>
                  <a:prstClr val="white"/>
                </a:solidFill>
                <a:latin typeface="Times New Roman" charset="0"/>
              </a:rPr>
              <a:t>値</a:t>
            </a:r>
          </a:p>
        </p:txBody>
      </p:sp>
      <p:cxnSp>
        <p:nvCxnSpPr>
          <p:cNvPr id="10" name="直線コネクタ 9"/>
          <p:cNvCxnSpPr/>
          <p:nvPr/>
        </p:nvCxnSpPr>
        <p:spPr bwMode="auto">
          <a:xfrm>
            <a:off x="5940152" y="2132856"/>
            <a:ext cx="0" cy="3456384"/>
          </a:xfrm>
          <a:prstGeom prst="line">
            <a:avLst/>
          </a:prstGeom>
          <a:solidFill>
            <a:srgbClr val="9999FF"/>
          </a:solidFill>
          <a:ln w="635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右矢印 15"/>
          <p:cNvSpPr/>
          <p:nvPr/>
        </p:nvSpPr>
        <p:spPr bwMode="auto">
          <a:xfrm>
            <a:off x="4932040" y="6021288"/>
            <a:ext cx="504056" cy="432048"/>
          </a:xfrm>
          <a:prstGeom prst="rightArrow">
            <a:avLst/>
          </a:prstGeom>
          <a:solidFill>
            <a:srgbClr val="9999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400" dirty="0" smtClean="0">
              <a:solidFill>
                <a:prstClr val="white"/>
              </a:solidFill>
              <a:latin typeface="Times New Roman" charset="0"/>
            </a:endParaRPr>
          </a:p>
        </p:txBody>
      </p:sp>
      <p:sp>
        <p:nvSpPr>
          <p:cNvPr id="17" name="右矢印 16"/>
          <p:cNvSpPr/>
          <p:nvPr/>
        </p:nvSpPr>
        <p:spPr bwMode="auto">
          <a:xfrm rot="10800000">
            <a:off x="3203848" y="6021288"/>
            <a:ext cx="504056" cy="432048"/>
          </a:xfrm>
          <a:prstGeom prst="rightArrow">
            <a:avLst/>
          </a:prstGeom>
          <a:solidFill>
            <a:srgbClr val="9999FF"/>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ja-JP" altLang="en-US" sz="2400" dirty="0" smtClean="0">
              <a:solidFill>
                <a:prstClr val="black"/>
              </a:solidFill>
              <a:latin typeface="Times New Roman" charset="0"/>
            </a:endParaRPr>
          </a:p>
        </p:txBody>
      </p:sp>
      <p:sp>
        <p:nvSpPr>
          <p:cNvPr id="18" name="正方形/長方形 17"/>
          <p:cNvSpPr/>
          <p:nvPr/>
        </p:nvSpPr>
        <p:spPr bwMode="auto">
          <a:xfrm>
            <a:off x="2267744" y="6021288"/>
            <a:ext cx="93610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smtClean="0">
                <a:solidFill>
                  <a:prstClr val="white"/>
                </a:solidFill>
                <a:latin typeface="Times New Roman" charset="0"/>
              </a:rPr>
              <a:t>酸性</a:t>
            </a:r>
          </a:p>
        </p:txBody>
      </p:sp>
      <p:sp>
        <p:nvSpPr>
          <p:cNvPr id="19" name="正方形/長方形 18"/>
          <p:cNvSpPr/>
          <p:nvPr/>
        </p:nvSpPr>
        <p:spPr bwMode="auto">
          <a:xfrm>
            <a:off x="5652120" y="6021288"/>
            <a:ext cx="936104" cy="432048"/>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dirty="0" smtClean="0">
                <a:solidFill>
                  <a:prstClr val="white"/>
                </a:solidFill>
                <a:latin typeface="Times New Roman" charset="0"/>
              </a:rPr>
              <a:t>アルカリ性</a:t>
            </a:r>
            <a:endParaRPr lang="en-US" altLang="ja-JP" sz="2400" dirty="0" smtClean="0">
              <a:solidFill>
                <a:prstClr val="white"/>
              </a:solidFill>
              <a:latin typeface="Times New Roman" charset="0"/>
            </a:endParaRPr>
          </a:p>
        </p:txBody>
      </p:sp>
      <p:sp>
        <p:nvSpPr>
          <p:cNvPr id="24" name="左右矢印 23"/>
          <p:cNvSpPr/>
          <p:nvPr/>
        </p:nvSpPr>
        <p:spPr bwMode="auto">
          <a:xfrm>
            <a:off x="1835696" y="3429000"/>
            <a:ext cx="4032448" cy="576064"/>
          </a:xfrm>
          <a:prstGeom prst="leftRightArrow">
            <a:avLst/>
          </a:prstGeom>
          <a:solidFill>
            <a:srgbClr val="FFC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b="1" dirty="0" smtClean="0">
                <a:solidFill>
                  <a:prstClr val="black"/>
                </a:solidFill>
                <a:latin typeface="Times New Roman" charset="0"/>
              </a:rPr>
              <a:t>有効</a:t>
            </a:r>
          </a:p>
        </p:txBody>
      </p:sp>
      <p:sp>
        <p:nvSpPr>
          <p:cNvPr id="25" name="右矢印 24"/>
          <p:cNvSpPr/>
          <p:nvPr/>
        </p:nvSpPr>
        <p:spPr bwMode="auto">
          <a:xfrm>
            <a:off x="6012160" y="3429000"/>
            <a:ext cx="1476164" cy="576064"/>
          </a:xfrm>
          <a:prstGeom prst="rightArrow">
            <a:avLst/>
          </a:prstGeom>
          <a:solidFill>
            <a:srgbClr val="FF0000"/>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2400" b="1" dirty="0" smtClean="0">
                <a:solidFill>
                  <a:prstClr val="black"/>
                </a:solidFill>
                <a:latin typeface="Times New Roman" charset="0"/>
              </a:rPr>
              <a:t>効果なし</a:t>
            </a:r>
          </a:p>
        </p:txBody>
      </p:sp>
    </p:spTree>
    <p:extLst>
      <p:ext uri="{BB962C8B-B14F-4D97-AF65-F5344CB8AC3E}">
        <p14:creationId xmlns:p14="http://schemas.microsoft.com/office/powerpoint/2010/main" val="4530004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832751" y="3351825"/>
            <a:ext cx="2748121" cy="39105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67544" y="980728"/>
            <a:ext cx="4487336" cy="1200329"/>
          </a:xfrm>
          <a:prstGeom prst="rect">
            <a:avLst/>
          </a:prstGeom>
        </p:spPr>
        <p:txBody>
          <a:bodyPr wrap="square">
            <a:spAutoFit/>
          </a:bodyPr>
          <a:lstStyle/>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スチームアイロン</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よる加熱</a:t>
            </a:r>
          </a:p>
        </p:txBody>
      </p:sp>
      <p:sp>
        <p:nvSpPr>
          <p:cNvPr id="5" name="雲形吹き出し 4"/>
          <p:cNvSpPr/>
          <p:nvPr/>
        </p:nvSpPr>
        <p:spPr>
          <a:xfrm>
            <a:off x="4499992" y="188641"/>
            <a:ext cx="4536504" cy="3528392"/>
          </a:xfrm>
          <a:prstGeom prst="cloudCallout">
            <a:avLst>
              <a:gd name="adj1" fmla="val -50604"/>
              <a:gd name="adj2" fmla="val 58221"/>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１か所あたり２分間程度</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加熱</a:t>
            </a:r>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すれば、カーペット</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表面の</a:t>
            </a:r>
            <a:r>
              <a:rPr lang="ja-JP" altLang="en-US" sz="28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消毒</a:t>
            </a:r>
            <a:r>
              <a:rPr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が可能です。</a:t>
            </a:r>
            <a:endParaRPr kumimoji="1" lang="ja-JP" altLang="en-US" sz="28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34486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2100" y="220486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実例から学ぶ・・・</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buFont typeface="Wingdings" pitchFamily="2" charset="2"/>
              <a:buNone/>
              <a:defRPr/>
            </a:pP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36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1196752"/>
            <a:ext cx="8604448" cy="5040560"/>
          </a:xfrm>
          <a:prstGeom prst="rect">
            <a:avLst/>
          </a:prstGeom>
          <a:ln>
            <a:noFill/>
          </a:ln>
          <a:effectLst>
            <a:outerShdw blurRad="292100" dist="139700" dir="2700000" algn="tl" rotWithShape="0">
              <a:srgbClr val="333333">
                <a:alpha val="65000"/>
              </a:srgbClr>
            </a:outerShdw>
          </a:effectLst>
        </p:spPr>
      </p:pic>
      <p:sp>
        <p:nvSpPr>
          <p:cNvPr id="12" name="Text Box 27"/>
          <p:cNvSpPr txBox="1">
            <a:spLocks noChangeArrowheads="1"/>
          </p:cNvSpPr>
          <p:nvPr/>
        </p:nvSpPr>
        <p:spPr bwMode="auto">
          <a:xfrm>
            <a:off x="0" y="260648"/>
            <a:ext cx="9144000" cy="769441"/>
          </a:xfrm>
          <a:prstGeom prst="rect">
            <a:avLst/>
          </a:prstGeom>
          <a:noFill/>
          <a:ln w="9525">
            <a:noFill/>
            <a:miter lim="800000"/>
            <a:headEnd/>
            <a:tailEnd/>
          </a:ln>
          <a:effectLst/>
        </p:spPr>
        <p:txBody>
          <a:bodyPr wrap="square">
            <a:spAutoFit/>
          </a:bodyPr>
          <a:lstStyle/>
          <a:p>
            <a:pPr algn="ctr">
              <a:defRPr/>
            </a:pPr>
            <a:r>
              <a:rPr lang="ja-JP" altLang="en-US" sz="4400" b="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平成２１年食中毒発生状況</a:t>
            </a:r>
            <a:endParaRPr lang="ja-JP" altLang="en-US" sz="4400" b="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4283968" y="1448780"/>
            <a:ext cx="504056" cy="4536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5652120" y="1420144"/>
            <a:ext cx="504056" cy="453650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ノロウイルス事件ファイル１</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●１９９７年　滋賀県内小学校で餅つき大会</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●有症者　５０名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　あんこ餅・</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粉餅</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●多人数の手作業によるウイルス伝播拡大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03648" y="4221088"/>
            <a:ext cx="2834117" cy="2125588"/>
          </a:xfrm>
          <a:prstGeom prst="rect">
            <a:avLst/>
          </a:prstGeom>
          <a:ln>
            <a:noFill/>
          </a:ln>
          <a:effectLst>
            <a:outerShdw blurRad="292100" dist="139700" dir="2700000" algn="tl" rotWithShape="0">
              <a:srgbClr val="333333">
                <a:alpha val="65000"/>
              </a:srgbClr>
            </a:outerShdw>
          </a:effectLst>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2080" y="4058394"/>
            <a:ext cx="1633984" cy="24509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ノロウイルス事件ファイル２</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●２００３年　学校給食のパンによる食中毒</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●有症者　６６１名</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●原因食品　</a:t>
            </a:r>
            <a:r>
              <a:rPr lang="ja-JP" altLang="en-US"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粉ねじりパン</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●１名の調理人からノロウイルスが伝播拡大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8" name="Picture 2" descr="http://image1.shopserve.jp/tubameya.com/pic-labo/llimg/160186.jpg"/>
          <p:cNvPicPr>
            <a:picLocks noChangeAspect="1" noChangeArrowheads="1"/>
          </p:cNvPicPr>
          <p:nvPr/>
        </p:nvPicPr>
        <p:blipFill>
          <a:blip r:embed="rId3" cstate="print"/>
          <a:srcRect/>
          <a:stretch>
            <a:fillRect/>
          </a:stretch>
        </p:blipFill>
        <p:spPr bwMode="auto">
          <a:xfrm>
            <a:off x="3131840" y="4149080"/>
            <a:ext cx="2476500" cy="2476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ノロウイルス事件ファイル３</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●２００１年　長野県内のホテル</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●チーズケーキによるノロウイルス食中毒で</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６日間の営業停止後、</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再開直後に３０９名</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急性胃腸炎の有症者</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停止期間中の消毒が不十分</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環境中でノロウイルスは生き残る</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707904" y="4077072"/>
            <a:ext cx="1080120" cy="1080120"/>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10852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ノロウイルス事件ファイル４</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●２００５年　小学校にて３７１名が嘔吐下痢</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●体育館のモップからウイルス検出</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ノロウイルスが体育館の床を汚染し、</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モップによる掃除の際、塵芥とともに</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空中に拡散</a:t>
            </a:r>
            <a:endParaRPr lang="en-US" altLang="ja-JP"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707904" y="3068960"/>
            <a:ext cx="1080120" cy="1080120"/>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03876" y="2704095"/>
            <a:ext cx="1809850" cy="18098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611560" y="1124744"/>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●平成２４年４月</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和歌山県立高校での食中毒事件</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①体調不良の調理員がノロウイルスに感染している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と知らずに無理をして出勤、調理を行った。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（休めない環境）</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②衛生的な手洗いを行っていなかった。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爪ブラシ、ペーパータオル・消毒用</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アルコール等がなかった。</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⇒施設の設備が不十分</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⇒ノロウイルスを手指に付着したまま調理</a:t>
            </a:r>
            <a:endParaRPr lang="en-US" altLang="ja-JP"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ノロウイルス事件ファイル５</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下矢印 4"/>
          <p:cNvSpPr/>
          <p:nvPr/>
        </p:nvSpPr>
        <p:spPr>
          <a:xfrm>
            <a:off x="3563888" y="1700808"/>
            <a:ext cx="1080120" cy="936104"/>
          </a:xfrm>
          <a:prstGeom prst="downArrow">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51520" y="908720"/>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原因として・・・</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「食中毒は滅多に起こらない」</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「自分の施設に限って起こらない」</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根拠のない安心感が大変な事</a:t>
            </a:r>
            <a:endParaRPr lang="en-US" altLang="ja-JP"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buFont typeface="Wingdings" pitchFamily="2" charset="2"/>
              <a:buNone/>
              <a:defRPr/>
            </a:pPr>
            <a:r>
              <a:rPr lang="ja-JP" altLang="en-US"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につながる！</a:t>
            </a:r>
            <a:endParaRPr lang="en-US" altLang="ja-JP" sz="4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467544" y="908720"/>
            <a:ext cx="9972600" cy="518457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buFont typeface="Wingdings" pitchFamily="2" charset="2"/>
              <a:buNone/>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②おう吐物・糞便に大量のﾉﾛｳｲﾙｽが存在</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●症状回復後もウイルスの排泄が、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１～３週間</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以上続く。</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●発病中の患者糞便中にはウイルスが</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a:t>
            </a:r>
            <a:r>
              <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g</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中１億個以上、乳幼児では１００</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buFont typeface="Wingdings" pitchFamily="2" charset="2"/>
              <a:buNone/>
              <a:defRPr/>
            </a:pP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億個以上いる場合がある。</a:t>
            </a: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5940152"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3275856"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1187624" y="1484784"/>
            <a:ext cx="57606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女子トイレ</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611560" y="1484784"/>
            <a:ext cx="576064"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男子トイレ</a:t>
            </a:r>
            <a:endParaRPr kumimoji="1"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endParaRPr lang="en-US" altLang="ja-JP"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611560" y="3645024"/>
            <a:ext cx="2664296"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539552"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39552"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539552"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8532440"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8532440"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868144"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868144"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3203848" y="357301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203848"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539552" y="5445224"/>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1763688" y="2636912"/>
            <a:ext cx="6768752" cy="14401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1115616"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1691680" y="1412776"/>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691680"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1115616" y="2636912"/>
            <a:ext cx="144016" cy="216024"/>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爆発 1 30"/>
          <p:cNvSpPr/>
          <p:nvPr/>
        </p:nvSpPr>
        <p:spPr>
          <a:xfrm>
            <a:off x="899592" y="2924944"/>
            <a:ext cx="648072" cy="504056"/>
          </a:xfrm>
          <a:prstGeom prst="irregularSeal1">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31"/>
          <p:cNvSpPr/>
          <p:nvPr/>
        </p:nvSpPr>
        <p:spPr>
          <a:xfrm>
            <a:off x="1547664" y="2996952"/>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嘔吐現場</a:t>
            </a:r>
            <a:endParaRPr kumimoji="1"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32"/>
          <p:cNvSpPr/>
          <p:nvPr/>
        </p:nvSpPr>
        <p:spPr>
          <a:xfrm>
            <a:off x="611560"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Ａ組  ２６名発症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（３６名中）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正方形/長方形 36"/>
          <p:cNvSpPr/>
          <p:nvPr/>
        </p:nvSpPr>
        <p:spPr>
          <a:xfrm>
            <a:off x="3275856"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Ｂ組  １６名発症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（３６名中）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5940152" y="4149080"/>
            <a:ext cx="26642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Ｃ組  ６名発症</a:t>
            </a:r>
            <a:endParaRPr lang="en-US" altLang="ja-JP"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20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（３２名中）</a:t>
            </a:r>
            <a:endParaRPr kumimoji="1" lang="ja-JP" altLang="en-US" sz="20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1069176" y="504511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0" name="正方形/長方形 29"/>
          <p:cNvSpPr/>
          <p:nvPr/>
        </p:nvSpPr>
        <p:spPr>
          <a:xfrm>
            <a:off x="3733472" y="504511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6" name="正方形/長方形 35"/>
          <p:cNvSpPr/>
          <p:nvPr/>
        </p:nvSpPr>
        <p:spPr>
          <a:xfrm>
            <a:off x="6397768" y="5056674"/>
            <a:ext cx="1749063" cy="400110"/>
          </a:xfrm>
          <a:prstGeom prst="rect">
            <a:avLst/>
          </a:prstGeom>
        </p:spPr>
        <p:txBody>
          <a:bodyPr wrap="square">
            <a:spAutoFit/>
          </a:bodyPr>
          <a:lstStyle/>
          <a:p>
            <a:pPr lvl="0" algn="ctr"/>
            <a:r>
              <a:rPr lang="ja-JP" altLang="en-US" sz="2000"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p>
        </p:txBody>
      </p:sp>
      <p:sp>
        <p:nvSpPr>
          <p:cNvPr id="39" name="正方形/長方形 38"/>
          <p:cNvSpPr/>
          <p:nvPr/>
        </p:nvSpPr>
        <p:spPr>
          <a:xfrm>
            <a:off x="4788024" y="2996952"/>
            <a:ext cx="1749063" cy="461665"/>
          </a:xfrm>
          <a:prstGeom prst="rect">
            <a:avLst/>
          </a:prstGeom>
        </p:spPr>
        <p:txBody>
          <a:bodyPr wrap="square">
            <a:spAutoFit/>
          </a:bodyPr>
          <a:lstStyle/>
          <a:p>
            <a:pPr lvl="0" algn="ct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廊下</a:t>
            </a:r>
            <a:endPar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 name="コンテンツ プレースホルダ 2"/>
          <p:cNvSpPr txBox="1">
            <a:spLocks/>
          </p:cNvSpPr>
          <p:nvPr/>
        </p:nvSpPr>
        <p:spPr>
          <a:xfrm>
            <a:off x="0" y="332656"/>
            <a:ext cx="9144000"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buFont typeface="Wingdings" pitchFamily="2" charset="2"/>
              <a:buNone/>
              <a:defRPr/>
            </a:pPr>
            <a:r>
              <a:rPr lang="ja-JP" altLang="en-US"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学校の廊下でおう吐した場合</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301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2051720" y="1412776"/>
            <a:ext cx="5904656" cy="864096"/>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Wingdings" pitchFamily="2" charset="2"/>
              <a:buChar char="l"/>
            </a:pPr>
            <a:r>
              <a:rPr lang="ja-JP" altLang="en-US" sz="24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a:t>
            </a: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手袋</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使い捨て白衣</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使い捨てキャップ</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使い捨て靴カバー</a:t>
            </a:r>
          </a:p>
          <a:p>
            <a:pPr marL="457200" indent="-457200">
              <a:buFont typeface="Wingdings" pitchFamily="2" charset="2"/>
              <a:buChar char="l"/>
            </a:pPr>
            <a:r>
              <a:rPr lang="ja-JP" altLang="ja-JP" sz="24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使い捨てマスク</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新聞紙</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空きペットボトル</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次亜塩素酸ナトリウム（ハイター）</a:t>
            </a:r>
            <a:r>
              <a:rPr lang="ja-JP" altLang="en-US" sz="24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表示テープ</a:t>
            </a: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ゴミ袋（大）</a:t>
            </a:r>
            <a:r>
              <a:rPr lang="ja-JP" altLang="en-US"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２枚</a:t>
            </a:r>
            <a:endPar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トレイ（５０</a:t>
            </a:r>
            <a:r>
              <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cm</a:t>
            </a:r>
            <a:r>
              <a:rPr lang="ja-JP"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角）２個</a:t>
            </a:r>
          </a:p>
          <a:p>
            <a:pPr marL="0" indent="0">
              <a:buNone/>
              <a:defRPr/>
            </a:pPr>
            <a:endParaRPr lang="en-US" altLang="ja-JP" sz="2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404664"/>
            <a:ext cx="9143999" cy="707886"/>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嘔吐物等の処理準備物（処理キット）</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36296" y="4869160"/>
            <a:ext cx="1693540" cy="1693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13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4889" y="1103075"/>
            <a:ext cx="5328592" cy="5397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正方形/長方形 6"/>
          <p:cNvSpPr/>
          <p:nvPr/>
        </p:nvSpPr>
        <p:spPr>
          <a:xfrm>
            <a:off x="7185" y="260648"/>
            <a:ext cx="9144000" cy="830997"/>
          </a:xfrm>
          <a:prstGeom prst="rect">
            <a:avLst/>
          </a:prstGeom>
        </p:spPr>
        <p:txBody>
          <a:bodyPr wrap="square">
            <a:spAutoFit/>
          </a:bodyPr>
          <a:lstStyle/>
          <a:p>
            <a:pPr algn="ctr">
              <a:defRPr/>
            </a:pPr>
            <a:r>
              <a:rPr lang="ja-JP" altLang="en-US" sz="4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市販</a:t>
            </a:r>
            <a:r>
              <a:rPr lang="ja-JP" altLang="en-US" sz="4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のノロ対策用の商品</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5076056" y="2204864"/>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097760" y="3212976"/>
            <a:ext cx="57606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843808" y="1196752"/>
            <a:ext cx="79208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38978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 2"/>
          <p:cNvSpPr txBox="1">
            <a:spLocks/>
          </p:cNvSpPr>
          <p:nvPr/>
        </p:nvSpPr>
        <p:spPr>
          <a:xfrm>
            <a:off x="827584" y="1700808"/>
            <a:ext cx="8568952" cy="4608512"/>
          </a:xfrm>
          <a:prstGeom prst="rect">
            <a:avLst/>
          </a:prstGeom>
          <a:effectLst>
            <a:outerShdw blurRad="50800" dist="38100" dir="2700000" algn="tl"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indent="-457200">
              <a:buFont typeface="Wingdings" pitchFamily="2" charset="2"/>
              <a:buChar char="l"/>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キットを予め用意しておき、緊急時には</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None/>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チームで対処するようにする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チームは３名</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２名は嘔吐物処理キットの運搬</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１名は処理用着衣の着て、処理に当たる</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None/>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この人は感染の可能性大</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457200" indent="-457200">
              <a:buFont typeface="Wingdings" pitchFamily="2" charset="2"/>
              <a:buChar char="l"/>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一人で処理する理由は感染者数を最小限に</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en-US" altLang="ja-JP"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するため（養護教諭は外すべき）</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1" y="548680"/>
            <a:ext cx="9143999" cy="707886"/>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おう吐物等の処理方法（手順）</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1214087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202" y="476672"/>
            <a:ext cx="9124798" cy="792088"/>
          </a:xfrm>
        </p:spPr>
        <p:txBody>
          <a:bodyPr>
            <a:normAutofit/>
          </a:bodyPr>
          <a:lstStyle/>
          <a:p>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嘔吐物処理チーム</a:t>
            </a:r>
            <a:endParaRPr kumimoji="1"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549267678"/>
              </p:ext>
            </p:extLst>
          </p:nvPr>
        </p:nvGraphicFramePr>
        <p:xfrm>
          <a:off x="683568" y="1772816"/>
          <a:ext cx="7734617" cy="180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3842"/>
                <a:gridCol w="1240155"/>
                <a:gridCol w="1240155"/>
                <a:gridCol w="1240155"/>
                <a:gridCol w="1240155"/>
                <a:gridCol w="1240155"/>
              </a:tblGrid>
              <a:tr h="512557">
                <a:tc>
                  <a:txBody>
                    <a:bodyPr/>
                    <a:lstStyle/>
                    <a:p>
                      <a:pPr algn="ctr"/>
                      <a:r>
                        <a:rPr kumimoji="1" lang="ja-JP" altLang="en-US" dirty="0" smtClean="0">
                          <a:effectLst>
                            <a:outerShdw blurRad="38100" dist="38100" dir="2700000" algn="tl">
                              <a:srgbClr val="000000">
                                <a:alpha val="43137"/>
                              </a:srgbClr>
                            </a:outerShdw>
                          </a:effectLst>
                        </a:rPr>
                        <a:t>１０月</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ja-JP" altLang="en-US" dirty="0" smtClean="0">
                          <a:effectLst>
                            <a:outerShdw blurRad="38100" dist="38100" dir="2700000" algn="tl">
                              <a:srgbClr val="000000">
                                <a:alpha val="43137"/>
                              </a:srgbClr>
                            </a:outerShdw>
                          </a:effectLst>
                        </a:rPr>
                        <a:t>１週目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２週目</a:t>
                      </a:r>
                    </a:p>
                  </a:txBody>
                  <a:tcPr anchor="ctr"/>
                </a:tc>
                <a:tc>
                  <a:txBody>
                    <a:bodyPr/>
                    <a:lstStyle/>
                    <a:p>
                      <a:pPr algn="ctr"/>
                      <a:r>
                        <a:rPr kumimoji="1" lang="ja-JP" altLang="en-US" dirty="0" smtClean="0">
                          <a:effectLst>
                            <a:outerShdw blurRad="38100" dist="38100" dir="2700000" algn="tl">
                              <a:srgbClr val="000000">
                                <a:alpha val="43137"/>
                              </a:srgbClr>
                            </a:outerShdw>
                          </a:effectLst>
                        </a:rPr>
                        <a:t>３週目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４週目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５週目</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処理実行者</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A</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後方支援者１</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B</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後方支援者２</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B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C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A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bl>
          </a:graphicData>
        </a:graphic>
      </p:graphicFrame>
      <p:graphicFrame>
        <p:nvGraphicFramePr>
          <p:cNvPr id="7" name="コンテンツ プレースホルダー 4"/>
          <p:cNvGraphicFramePr>
            <a:graphicFrameLocks/>
          </p:cNvGraphicFramePr>
          <p:nvPr>
            <p:extLst>
              <p:ext uri="{D42A27DB-BD31-4B8C-83A1-F6EECF244321}">
                <p14:modId xmlns:p14="http://schemas.microsoft.com/office/powerpoint/2010/main" val="1161741049"/>
              </p:ext>
            </p:extLst>
          </p:nvPr>
        </p:nvGraphicFramePr>
        <p:xfrm>
          <a:off x="714292" y="4077072"/>
          <a:ext cx="7734617" cy="18001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3842"/>
                <a:gridCol w="1240155"/>
                <a:gridCol w="1240155"/>
                <a:gridCol w="1240155"/>
                <a:gridCol w="1240155"/>
                <a:gridCol w="1240155"/>
              </a:tblGrid>
              <a:tr h="512557">
                <a:tc>
                  <a:txBody>
                    <a:bodyPr/>
                    <a:lstStyle/>
                    <a:p>
                      <a:pPr algn="ctr"/>
                      <a:r>
                        <a:rPr kumimoji="1" lang="ja-JP" altLang="en-US" dirty="0" smtClean="0">
                          <a:effectLst>
                            <a:outerShdw blurRad="38100" dist="38100" dir="2700000" algn="tl">
                              <a:srgbClr val="000000">
                                <a:alpha val="43137"/>
                              </a:srgbClr>
                            </a:outerShdw>
                          </a:effectLst>
                        </a:rPr>
                        <a:t>１１月</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ja-JP" altLang="en-US" dirty="0" smtClean="0">
                          <a:effectLst>
                            <a:outerShdw blurRad="38100" dist="38100" dir="2700000" algn="tl">
                              <a:srgbClr val="000000">
                                <a:alpha val="43137"/>
                              </a:srgbClr>
                            </a:outerShdw>
                          </a:effectLst>
                        </a:rPr>
                        <a:t>１週目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２週目</a:t>
                      </a:r>
                    </a:p>
                  </a:txBody>
                  <a:tcPr anchor="ctr"/>
                </a:tc>
                <a:tc>
                  <a:txBody>
                    <a:bodyPr/>
                    <a:lstStyle/>
                    <a:p>
                      <a:pPr algn="ctr"/>
                      <a:r>
                        <a:rPr kumimoji="1" lang="ja-JP" altLang="en-US" dirty="0" smtClean="0">
                          <a:effectLst>
                            <a:outerShdw blurRad="38100" dist="38100" dir="2700000" algn="tl">
                              <a:srgbClr val="000000">
                                <a:alpha val="43137"/>
                              </a:srgbClr>
                            </a:outerShdw>
                          </a:effectLst>
                        </a:rPr>
                        <a:t>３週目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４週目</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effectLst>
                            <a:outerShdw blurRad="38100" dist="38100" dir="2700000" algn="tl">
                              <a:srgbClr val="000000">
                                <a:alpha val="43137"/>
                              </a:srgbClr>
                            </a:outerShdw>
                          </a:effectLst>
                        </a:rPr>
                        <a:t>５週目</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処理実行者</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D</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後方支援者１</a:t>
                      </a:r>
                      <a:endParaRPr kumimoji="1" lang="ja-JP" altLang="en-US" dirty="0">
                        <a:effectLst>
                          <a:outerShdw blurRad="38100" dist="38100" dir="2700000" algn="tl">
                            <a:srgbClr val="000000">
                              <a:alpha val="43137"/>
                            </a:srgbClr>
                          </a:outerShdw>
                        </a:effectLst>
                      </a:endParaRPr>
                    </a:p>
                  </a:txBody>
                  <a:tcPr anchor="ctr"/>
                </a:tc>
                <a:tc>
                  <a:txBody>
                    <a:bodyPr/>
                    <a:lstStyle/>
                    <a:p>
                      <a:pPr algn="ctr"/>
                      <a:r>
                        <a:rPr kumimoji="1" lang="en-US" altLang="ja-JP" dirty="0" smtClean="0">
                          <a:effectLst>
                            <a:outerShdw blurRad="38100" dist="38100" dir="2700000" algn="tl">
                              <a:srgbClr val="000000">
                                <a:alpha val="43137"/>
                              </a:srgbClr>
                            </a:outerShdw>
                          </a:effectLst>
                        </a:rPr>
                        <a:t>E</a:t>
                      </a:r>
                      <a:r>
                        <a:rPr kumimoji="1" lang="ja-JP" altLang="en-US" baseline="0" dirty="0" smtClean="0">
                          <a:effectLst>
                            <a:outerShdw blurRad="38100" dist="38100" dir="2700000" algn="tl">
                              <a:srgbClr val="000000">
                                <a:alpha val="43137"/>
                              </a:srgbClr>
                            </a:outerShdw>
                          </a:effectLst>
                        </a:rPr>
                        <a:t>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r h="429214">
                <a:tc>
                  <a:txBody>
                    <a:bodyPr/>
                    <a:lstStyle/>
                    <a:p>
                      <a:pPr algn="ctr"/>
                      <a:r>
                        <a:rPr kumimoji="1" lang="ja-JP" altLang="en-US" dirty="0" smtClean="0">
                          <a:effectLst>
                            <a:outerShdw blurRad="38100" dist="38100" dir="2700000" algn="tl">
                              <a:srgbClr val="000000">
                                <a:alpha val="43137"/>
                              </a:srgbClr>
                            </a:outerShdw>
                          </a:effectLst>
                        </a:rPr>
                        <a:t>後方支援者２</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E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F </a:t>
                      </a:r>
                      <a:r>
                        <a:rPr kumimoji="1" lang="ja-JP" altLang="en-US" dirty="0" smtClean="0">
                          <a:effectLst>
                            <a:outerShdw blurRad="38100" dist="38100" dir="2700000" algn="tl">
                              <a:srgbClr val="000000">
                                <a:alpha val="43137"/>
                              </a:srgbClr>
                            </a:outerShdw>
                          </a:effectLst>
                        </a:rPr>
                        <a:t>先生</a:t>
                      </a:r>
                      <a:endParaRPr kumimoji="1" lang="en-US" altLang="ja-JP" dirty="0" smtClean="0">
                        <a:effectLst>
                          <a:outerShdw blurRad="38100" dist="38100" dir="2700000" algn="tl">
                            <a:srgbClr val="000000">
                              <a:alpha val="43137"/>
                            </a:srgbClr>
                          </a:outerShdw>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effectLst>
                            <a:outerShdw blurRad="38100" dist="38100" dir="2700000" algn="tl">
                              <a:srgbClr val="000000">
                                <a:alpha val="43137"/>
                              </a:srgbClr>
                            </a:outerShdw>
                          </a:effectLst>
                        </a:rPr>
                        <a:t>D </a:t>
                      </a:r>
                      <a:r>
                        <a:rPr kumimoji="1" lang="ja-JP" altLang="en-US" dirty="0" smtClean="0">
                          <a:effectLst>
                            <a:outerShdw blurRad="38100" dist="38100" dir="2700000" algn="tl">
                              <a:srgbClr val="000000">
                                <a:alpha val="43137"/>
                              </a:srgbClr>
                            </a:outerShdw>
                          </a:effectLst>
                        </a:rPr>
                        <a:t>先生</a:t>
                      </a:r>
                      <a:endParaRPr kumimoji="1" lang="ja-JP" altLang="en-US" dirty="0">
                        <a:effectLst>
                          <a:outerShdw blurRad="38100" dist="38100" dir="2700000" algn="tl">
                            <a:srgbClr val="000000">
                              <a:alpha val="43137"/>
                            </a:srgbClr>
                          </a:outerShdw>
                        </a:effectLst>
                      </a:endParaRPr>
                    </a:p>
                  </a:txBody>
                  <a:tcPr anchor="ctr"/>
                </a:tc>
              </a:tr>
            </a:tbl>
          </a:graphicData>
        </a:graphic>
      </p:graphicFrame>
    </p:spTree>
    <p:extLst>
      <p:ext uri="{BB962C8B-B14F-4D97-AF65-F5344CB8AC3E}">
        <p14:creationId xmlns:p14="http://schemas.microsoft.com/office/powerpoint/2010/main" val="2981850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935121" y="575039"/>
            <a:ext cx="1224136" cy="5883874"/>
          </a:xfrm>
          <a:prstGeom prst="rect">
            <a:avLst/>
          </a:prstGeom>
          <a:solidFill>
            <a:schemeClr val="bg1">
              <a:lumMod val="9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46371" y="575039"/>
            <a:ext cx="4688750" cy="58838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爆発 1 2"/>
          <p:cNvSpPr/>
          <p:nvPr/>
        </p:nvSpPr>
        <p:spPr>
          <a:xfrm>
            <a:off x="1531499" y="1493001"/>
            <a:ext cx="864096" cy="639806"/>
          </a:xfrm>
          <a:prstGeom prst="irregularSeal1">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194" name="Picture 2" descr="http://sozaidas.com/sozai/030000hitogata/03001B-tran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765092" y="1589349"/>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012160" y="548680"/>
            <a:ext cx="3131840" cy="2800767"/>
          </a:xfrm>
          <a:prstGeom prst="rect">
            <a:avLst/>
          </a:prstGeom>
        </p:spPr>
        <p:txBody>
          <a:bodyPr wrap="square">
            <a:spAutoFit/>
          </a:bodyPr>
          <a:lstStyle/>
          <a:p>
            <a:pPr>
              <a:defRPr/>
            </a:pPr>
            <a:r>
              <a:rPr lang="en-US" altLang="ja-JP" sz="1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おう吐物処理の前に</a:t>
            </a:r>
            <a:r>
              <a:rPr lang="en-US" altLang="ja-JP" sz="1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①おう吐した人を保健室へ</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②他の人</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生徒</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を遠ざける</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③教師等の入室を制限</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④教室や廊下は当日使用禁止</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⑤換気</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教室の場合、廊下側の</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窓を開けないこと</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⑥３人１チームで</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１人はおう吐物処理</a:t>
            </a:r>
            <a:r>
              <a:rPr lang="ja-JP" altLang="en-US" sz="1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２人は後方支援</a:t>
            </a:r>
            <a:r>
              <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物品調達）</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393330" y="636849"/>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21308" y="2664683"/>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118741" y="816884"/>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486098" y="2469535"/>
            <a:ext cx="952500" cy="9525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4" descr="http://sozaidas.com/sozai/030000hitogata/03003F02-trans.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46437" y="219333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ozaidas.com/sozai/030000hitogata/03001B-trans.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09873" y="1982893"/>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370126" y="5208530"/>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0372986" y="5208530"/>
            <a:ext cx="552450" cy="7429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http://sozaidas.com/sozai/030000hitogata/03001G-trans.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851702" y="5208530"/>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5070698" y="5661247"/>
            <a:ext cx="1013470" cy="584775"/>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廊下</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円形吹き出し 6"/>
          <p:cNvSpPr/>
          <p:nvPr/>
        </p:nvSpPr>
        <p:spPr>
          <a:xfrm flipH="1">
            <a:off x="3260880" y="1466819"/>
            <a:ext cx="1086827" cy="493607"/>
          </a:xfrm>
          <a:prstGeom prst="wedgeEllipseCallout">
            <a:avLst>
              <a:gd name="adj1" fmla="val -24851"/>
              <a:gd name="adj2" fmla="val 93321"/>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退避</a:t>
            </a:r>
            <a:endParaRPr kumimoji="1" lang="ja-JP" altLang="en-US" sz="16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ローチャート: 処理 10"/>
          <p:cNvSpPr/>
          <p:nvPr/>
        </p:nvSpPr>
        <p:spPr>
          <a:xfrm flipH="1">
            <a:off x="4919644" y="575039"/>
            <a:ext cx="45720" cy="988564"/>
          </a:xfrm>
          <a:prstGeom prst="flowChartProces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フローチャート: 処理 31"/>
          <p:cNvSpPr/>
          <p:nvPr/>
        </p:nvSpPr>
        <p:spPr>
          <a:xfrm flipH="1">
            <a:off x="4919646" y="5438413"/>
            <a:ext cx="45719" cy="1014923"/>
          </a:xfrm>
          <a:prstGeom prst="flowChartProcess">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フレーム 29"/>
          <p:cNvSpPr/>
          <p:nvPr/>
        </p:nvSpPr>
        <p:spPr>
          <a:xfrm>
            <a:off x="990369" y="858424"/>
            <a:ext cx="1943408" cy="1908959"/>
          </a:xfrm>
          <a:prstGeom prst="frame">
            <a:avLst>
              <a:gd name="adj1" fmla="val 427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直方体 30"/>
          <p:cNvSpPr/>
          <p:nvPr/>
        </p:nvSpPr>
        <p:spPr>
          <a:xfrm>
            <a:off x="10404152" y="5301208"/>
            <a:ext cx="1152625" cy="494821"/>
          </a:xfrm>
          <a:prstGeom prst="cube">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嘔吐物処理キット</a:t>
            </a:r>
            <a:endParaRPr kumimoji="1" lang="ja-JP" altLang="en-US" sz="1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上リボン 33"/>
          <p:cNvSpPr/>
          <p:nvPr/>
        </p:nvSpPr>
        <p:spPr>
          <a:xfrm>
            <a:off x="3614654" y="2876524"/>
            <a:ext cx="1245377" cy="432048"/>
          </a:xfrm>
          <a:prstGeom prst="ribbon2">
            <a:avLst>
              <a:gd name="adj1" fmla="val 16667"/>
              <a:gd name="adj2" fmla="val 6562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換気</a:t>
            </a:r>
            <a:r>
              <a:rPr lang="en-US" altLang="ja-JP" sz="16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6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202" name="Picture 10" descr="http://sozaidas.com/sozai/030000hitogata/03001R-trans.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117105" y="1342545"/>
            <a:ext cx="552450" cy="742950"/>
          </a:xfrm>
          <a:prstGeom prst="rect">
            <a:avLst/>
          </a:prstGeom>
          <a:noFill/>
          <a:extLst>
            <a:ext uri="{909E8E84-426E-40DD-AFC4-6F175D3DCCD1}">
              <a14:hiddenFill xmlns:a14="http://schemas.microsoft.com/office/drawing/2010/main">
                <a:solidFill>
                  <a:srgbClr val="FFFFFF"/>
                </a:solidFill>
              </a14:hiddenFill>
            </a:ext>
          </a:extLst>
        </p:spPr>
      </p:pic>
      <p:sp>
        <p:nvSpPr>
          <p:cNvPr id="35" name="上下矢印 34"/>
          <p:cNvSpPr/>
          <p:nvPr/>
        </p:nvSpPr>
        <p:spPr>
          <a:xfrm>
            <a:off x="611559" y="858424"/>
            <a:ext cx="234877" cy="1908959"/>
          </a:xfrm>
          <a:prstGeom prst="upDownArrow">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241804" y="2753994"/>
            <a:ext cx="1289695" cy="338554"/>
          </a:xfrm>
          <a:prstGeom prst="rect">
            <a:avLst/>
          </a:prstGeom>
        </p:spPr>
        <p:txBody>
          <a:bodyPr wrap="square">
            <a:spAutoFit/>
          </a:bodyPr>
          <a:lstStyle/>
          <a:p>
            <a:pPr>
              <a:defRPr/>
            </a:pPr>
            <a:r>
              <a:rPr lang="ja-JP" altLang="en-US"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２～３</a:t>
            </a:r>
            <a:r>
              <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a:t>
            </a:r>
            <a:r>
              <a:rPr lang="ja-JP" altLang="en-US"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角</a:t>
            </a:r>
            <a:endParaRPr lang="en-US" altLang="ja-JP" sz="16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descr="http://www.autobacs.com/img/goods/C/497996900080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99827" y="4422707"/>
            <a:ext cx="1755317" cy="1755317"/>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4309736" y="832774"/>
            <a:ext cx="593690" cy="5847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4302891" y="5661248"/>
            <a:ext cx="593690" cy="584775"/>
          </a:xfrm>
          <a:prstGeom prst="rect">
            <a:avLst/>
          </a:prstGeom>
          <a:no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上リボン 35"/>
          <p:cNvSpPr/>
          <p:nvPr/>
        </p:nvSpPr>
        <p:spPr>
          <a:xfrm>
            <a:off x="3635896" y="3332246"/>
            <a:ext cx="1245377" cy="432048"/>
          </a:xfrm>
          <a:prstGeom prst="ribbon2">
            <a:avLst>
              <a:gd name="adj1" fmla="val 16667"/>
              <a:gd name="adj2" fmla="val 65624"/>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見張り</a:t>
            </a:r>
            <a:endParaRPr kumimoji="1" lang="ja-JP" altLang="en-US" sz="14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1979363" y="5661248"/>
            <a:ext cx="1013470" cy="584775"/>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defRPr/>
            </a:pPr>
            <a:r>
              <a:rPr lang="ja-JP" altLang="en-US"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教室</a:t>
            </a:r>
            <a:endParaRPr lang="en-US" altLang="ja-JP" sz="3200" dirty="0" smtClean="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角丸四角形 3"/>
          <p:cNvSpPr/>
          <p:nvPr/>
        </p:nvSpPr>
        <p:spPr>
          <a:xfrm>
            <a:off x="537760" y="3557740"/>
            <a:ext cx="2779782" cy="95351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a:t>
            </a:r>
            <a:endParaRPr kumimoji="1" lang="ja-JP" altLang="en-US" sz="32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左矢印吹き出し 4"/>
          <p:cNvSpPr/>
          <p:nvPr/>
        </p:nvSpPr>
        <p:spPr>
          <a:xfrm>
            <a:off x="2014143" y="4778175"/>
            <a:ext cx="1600511" cy="598046"/>
          </a:xfrm>
          <a:prstGeom prst="leftArrowCallout">
            <a:avLst>
              <a:gd name="adj1" fmla="val 25000"/>
              <a:gd name="adj2" fmla="val 28843"/>
              <a:gd name="adj3" fmla="val 24044"/>
              <a:gd name="adj4" fmla="val 8113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希釈ハイターを含ませた紙</a:t>
            </a:r>
            <a:endParaRPr kumimoji="1" lang="ja-JP" altLang="en-US" sz="14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9690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5.27778E-6 1.48148E-6 C 0.00105 0.03101 0.00278 0.05995 0.00521 0.09074 C 0.00591 0.11435 0.00608 0.13842 0.00712 0.16226 C 0.00764 0.17384 0.02917 0.20069 0.00521 0.20509 C -0.06076 0.21736 -0.12812 0.20671 -0.19479 0.2074 C -0.20312 0.2081 -0.21163 0.20763 -0.21979 0.20972 C -0.22361 0.21064 -0.22656 0.21551 -0.23038 0.21689 C -0.23506 0.21875 -0.23992 0.21851 -0.24479 0.21921 C -0.2802 0.21782 -0.30867 0.21296 -0.34288 0.20972 C -0.35937 0.20439 -0.37777 0.20231 -0.39479 0.20023 C -0.41666 0.19444 -0.40659 0.19676 -0.42499 0.19305 C -0.43541 0.18865 -0.44444 0.19722 -0.44826 0.18125 C -0.446 0.16921 -0.44409 0.1574 -0.44114 0.1456 C -0.43558 0.06111 -0.43854 0.11481 -0.44114 -0.06181 C -0.44166 -0.09838 -0.44166 -0.14005 -0.44826 -0.17616 C -0.4519 -0.21968 -0.45347 -0.26343 -0.45729 -0.30695 C -0.45781 -0.32524 -0.4585 -0.34329 -0.45902 -0.36181 C -0.45972 -0.39098 -0.45989 -0.42037 -0.46076 -0.44977 C -0.46197 -0.49237 -0.46406 -0.53565 -0.46614 -0.57824 C -0.46701 -0.59607 -0.4717 -0.6132 -0.47326 -0.63079 C -0.47395 -0.63866 -0.47447 -0.64653 -0.47499 -0.6544 C -0.47569 -0.66713 -0.471 -0.68241 -0.4769 -0.6926 C -0.48124 -0.70024 -0.49114 -0.69422 -0.49826 -0.69491 C -0.51683 -0.70371 -0.53784 -0.70162 -0.55538 -0.69028 C -0.56058 -0.68334 -0.56562 -0.67917 -0.56979 -0.67107 C -0.57135 -0.66227 -0.57343 -0.65371 -0.57499 -0.64491 C -0.57742 -0.60371 -0.57187 -0.55787 -0.58229 -0.51875 C -0.58645 -0.48797 -0.58576 -0.50139 -0.58576 -0.47824 " pathEditMode="relative" ptsTypes="fffffffffffffffffffffffffffA">
                                      <p:cBhvr>
                                        <p:cTn id="11" dur="2000" fill="hold"/>
                                        <p:tgtEl>
                                          <p:spTgt spid="8200"/>
                                        </p:tgtEl>
                                        <p:attrNameLst>
                                          <p:attrName>ppt_x</p:attrName>
                                          <p:attrName>ppt_y</p:attrName>
                                        </p:attrNameLst>
                                      </p:cBhvr>
                                    </p:animMotion>
                                  </p:childTnLst>
                                  <p:subTnLst>
                                    <p:audio>
                                      <p:cMediaNode>
                                        <p:cTn display="0" masterRel="sameClick">
                                          <p:stCondLst>
                                            <p:cond evt="begin" delay="0">
                                              <p:tn val="10"/>
                                            </p:cond>
                                          </p:stCondLst>
                                          <p:endCondLst>
                                            <p:cond evt="onStopAudio" delay="0">
                                              <p:tgtEl>
                                                <p:sldTgt/>
                                              </p:tgtEl>
                                            </p:cond>
                                          </p:endCondLst>
                                        </p:cTn>
                                        <p:tgtEl>
                                          <p:sndTgt r:embed="rId4" name="laser.wav"/>
                                        </p:tgtEl>
                                      </p:cMediaNode>
                                    </p:audio>
                                  </p:sub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2.77778E-6 4.44444E-6 C 0.00225 -0.00903 0.0085 -0.01598 0.0125 -0.02408 C 0.01406 -0.02732 0.01528 -0.03519 0.01528 -0.03519 C 0.01475 -0.04514 0.01545 -0.0551 0.01389 -0.06482 C 0.01354 -0.06737 0.01076 -0.06806 0.00972 -0.07037 C 0.00798 -0.07431 0.00798 -0.07917 0.00694 -0.08334 C 0.00625 -0.09005 0.00399 -0.10417 0.00694 -0.11112 C 0.00798 -0.11343 0.01059 -0.11389 0.0125 -0.11482 C 0.01666 -0.1169 0.025 -0.12037 0.025 -0.12037 C 0.03524 -0.11968 0.04531 -0.11968 0.05555 -0.11852 C 0.06944 -0.11713 0.07882 -0.10255 0.09166 -0.09815 C 0.1026 -0.08843 0.11857 -0.09352 0.13055 -0.09445 C 0.14201 -0.09954 0.12396 -0.0919 0.14722 -0.09815 C 0.15677 -0.1007 0.16458 -0.10811 0.17361 -0.11112 C 0.175 -0.11227 0.17656 -0.1132 0.17778 -0.11482 C 0.17882 -0.11644 0.17916 -0.11899 0.18055 -0.12037 C 0.18177 -0.12153 0.18316 -0.1213 0.18472 -0.12223 C 0.19132 -0.12662 0.19722 -0.12848 0.20416 -0.13149 C 0.23698 -0.12778 0.2684 -0.11644 0.30139 -0.11297 C 0.33541 -0.10162 0.29479 -0.11459 0.39305 -0.10926 C 0.39844 -0.10903 0.40972 -0.10556 0.40972 -0.10556 C 0.41788 -0.10116 0.42847 -0.097 0.43611 -0.09075 C 0.46319 -0.06852 0.4408 -0.08403 0.45538 -0.07408 C 0.45642 -0.07223 0.45764 -0.07061 0.45833 -0.06852 C 0.45903 -0.06667 0.45903 -0.06459 0.45972 -0.06297 C 0.46771 -0.04375 0.46354 -0.0588 0.46666 -0.0463 C 0.46614 -0.03959 0.46666 -0.03241 0.4651 -0.02593 C 0.46441 -0.02176 0.46076 -0.01899 0.45972 -0.01482 C 0.45503 0.00416 0.4467 0.01921 0.44028 0.03703 C 0.4335 0.05509 0.42986 0.07314 0.42639 0.09259 C 0.42795 0.1199 0.43073 0.14097 0.44288 0.16296 C 0.44514 0.17407 0.44913 0.18148 0.45416 0.19074 C 0.4559 0.19976 0.45833 0.20555 0.4625 0.21296 C 0.46493 0.22268 0.46302 0.21689 0.46944 0.22963 C 0.47656 0.24375 0.46927 0.23402 0.47361 0.24444 C 0.47517 0.24838 0.47725 0.25185 0.47916 0.25555 C 0.48003 0.2574 0.48194 0.26111 0.48194 0.26111 C 0.48333 0.2699 0.48455 0.27546 0.48732 0.28333 C 0.4868 0.29699 0.4868 0.31041 0.48611 0.32407 C 0.48541 0.33472 0.4816 0.35486 0.47778 0.36481 C 0.47482 0.37245 0.471 0.37939 0.46805 0.38703 C 0.46649 0.39097 0.46701 0.39606 0.4651 0.4 C 0.46302 0.40509 0.45903 0.40925 0.45694 0.41481 C 0.45208 0.42777 0.44722 0.44213 0.44288 0.45555 C 0.4408 0.4625 0.43611 0.47592 0.43611 0.47592 C 0.43264 0.50393 0.42743 0.53425 0.4375 0.56111 C 0.4375 0.5618 0.43906 0.57731 0.44028 0.57963 C 0.4441 0.58842 0.45069 0.59467 0.45416 0.6037 C 0.46024 0.62037 0.45573 0.61666 0.46389 0.62037 C 0.46736 0.62939 0.47083 0.63935 0.47482 0.64814 C 0.47847 0.65532 0.4835 0.66088 0.48611 0.66828 C 0.49114 0.68356 0.49323 0.70115 0.49982 0.71481 C 0.50173 0.73912 0.50278 0.74629 0.50278 0.77407 L 0.48611 0.82407 " pathEditMode="relative" ptsTypes="ffffffffffffffffffffffffffffffffffffffffffffffffffffAA">
                                      <p:cBhvr>
                                        <p:cTn id="40" dur="2600" fill="hold"/>
                                        <p:tgtEl>
                                          <p:spTgt spid="8202"/>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5E-6 -3.7037E-6 C 0.03664 0.00811 0.02639 0.00394 0.08924 -0.00231 C 0.0974 -0.00972 0.1099 -0.01574 0.11962 -0.01898 C 0.13247 -0.03264 0.14636 -0.04143 0.16059 -0.05231 C 0.16546 -0.06504 0.17014 -0.07777 0.175 -0.09051 C 0.17622 -0.10463 0.17813 -0.11713 0.18039 -0.13102 C 0.18091 -0.14051 0.179 -0.15092 0.18212 -0.15949 C 0.18334 -0.16273 0.18681 -0.15602 0.18924 -0.15486 C 0.19202 -0.15347 0.19514 -0.15301 0.19809 -0.15231 C 0.21667 -0.14768 0.21841 -0.1493 0.24462 -0.14768 C 0.25278 -0.13935 0.25434 -0.13657 0.25712 -0.12384 C 0.25816 -0.11898 0.25938 -0.11435 0.26059 -0.10949 C 0.26112 -0.10717 0.2625 -0.10231 0.2625 -0.10231 C 0.27101 -0.0331 0.28907 0.05 0.25886 0.10949 C 0.26216 0.14098 0.26077 0.11829 0.25712 0.16875 C 0.25365 0.2176 0.24966 0.26598 0.24462 0.31436 C 0.24219 0.3382 0.24358 0.36667 0.23559 0.3882 C 0.23438 0.41389 0.23386 0.43727 0.22848 0.46181 C 0.22587 0.54306 0.22136 0.62454 0.24098 0.70232 C 0.2441 0.7419 0.25261 0.7794 0.2625 0.81667 C 0.26841 0.83889 0.26684 0.86528 0.27136 0.8882 C 0.28091 0.93635 0.27327 0.87778 0.28212 0.9426 C 0.28299 0.94908 0.28247 0.95579 0.28386 0.96181 C 0.2849 0.96621 0.28768 0.96968 0.28924 0.97385 C 0.29375 0.98611 0.29497 1.00139 0.29809 1.01436 C 0.29757 1.0176 0.29636 1.02385 0.29636 1.02385 L 0.2875 1.0382 " pathEditMode="relative" ptsTypes="fffffffffffffffffffffffffAA">
                                      <p:cBhvr>
                                        <p:cTn id="42" dur="3000" fill="hold"/>
                                        <p:tgtEl>
                                          <p:spTgt spid="8194"/>
                                        </p:tgtEl>
                                        <p:attrNameLst>
                                          <p:attrName>ppt_x</p:attrName>
                                          <p:attrName>ppt_y</p:attrName>
                                        </p:attrNameLst>
                                      </p:cBhvr>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5.83333E-6 2.96296E-6 C 0.0349 -0.00834 0.07136 0.00277 0.10539 -0.0095 C 0.11685 -0.01945 0.11042 -0.01528 0.13404 -0.01667 C 0.17032 -0.01875 0.20661 -0.01968 0.24289 -0.0213 C 0.26199 -0.022 0.30001 -0.02362 0.30001 -0.02362 C 0.31841 -0.022 0.33699 -0.02084 0.35539 -0.01899 C 0.36129 -0.01852 0.36806 -0.02061 0.37327 -0.01667 C 0.3757 -0.01482 0.37935 0.01018 0.38039 0.01435 C 0.39515 0.15532 0.39463 0.30023 0.37674 0.4405 C 0.3856 0.49305 0.37553 0.42338 0.37674 0.52152 C 0.37727 0.56226 0.38022 0.58518 0.38404 0.61921 C 0.3856 0.64699 0.38803 0.67476 0.39115 0.70254 C 0.3948 0.7787 0.3915 0.75046 0.39654 0.78819 C 0.39914 0.85879 0.40174 0.91921 0.40174 0.99305 L 0.38577 0.96435 " pathEditMode="relative" ptsTypes="fffffffffffffAA">
                                      <p:cBhvr>
                                        <p:cTn id="46" dur="2000" fill="hold"/>
                                        <p:tgtEl>
                                          <p:spTgt spid="1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2.22222E-6 -1.85185E-6 C 0.02031 -0.01829 0.0533 -0.00648 0.07847 -0.00949 C 0.11233 -0.02431 0.14462 -0.04074 0.18038 -0.04537 C 0.21146 -0.05695 0.26754 -0.0412 0.30174 -0.0382 C 0.30313 -0.03032 0.30347 -0.02199 0.30538 -0.01435 C 0.30608 -0.01157 0.30799 -0.00972 0.30886 -0.00718 C 0.31285 0.00347 0.31493 0.01505 0.31788 0.02616 C 0.31667 0.07477 0.31702 0.13079 0.30538 0.17847 C 0.30209 0.20833 0.30104 0.23958 0.29636 0.26898 C 0.29705 0.29352 0.2974 0.31829 0.29827 0.34282 C 0.29861 0.35324 0.29965 0.36343 0.3 0.37384 C 0.30174 0.42176 0.30139 0.47106 0.31424 0.51667 C 0.31563 0.53912 0.31754 0.55255 0.32136 0.57384 C 0.32344 0.62917 0.31945 0.6713 0.33577 0.71898 C 0.34045 0.82338 0.34288 0.90324 0.34288 1.01435 " pathEditMode="relative" ptsTypes="ffffffffffffffA">
                                      <p:cBhvr>
                                        <p:cTn id="48" dur="2000" fill="hold"/>
                                        <p:tgtEl>
                                          <p:spTgt spid="19"/>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5E-6 -2.22222E-6 C 0.02675 -0.0007 0.05366 -0.00093 0.08039 -0.00232 C 0.08942 -0.00278 0.09411 -0.0125 0.10174 -0.01435 C 0.10939 -0.0162 0.1172 -0.01597 0.12501 -0.01667 C 0.13091 -0.01898 0.13751 -0.01945 0.14289 -0.02384 C 0.14966 -0.0294 0.15192 -0.03171 0.15886 -0.03565 C 0.16616 -0.03982 0.17241 -0.04282 0.17866 -0.05 C 0.18647 -0.05903 0.18195 -0.05509 0.18751 -0.06667 C 0.19307 -0.07824 0.19966 -0.08866 0.20539 -0.1 C 0.2073 -0.11042 0.20939 -0.12546 0.21251 -0.13565 C 0.21459 -0.14236 0.21807 -0.14815 0.21963 -0.15486 C 0.22136 -0.16204 0.22275 -0.1706 0.22675 -0.17616 C 0.23473 -0.18704 0.24289 -0.18843 0.25366 -0.19051 C 0.26355 -0.19491 0.27223 -0.20046 0.28213 -0.20486 C 0.31077 -0.20324 0.32466 -0.21412 0.33925 -0.1882 C 0.34254 -0.17153 0.34324 -0.15486 0.34636 -0.1382 C 0.34532 -0.08982 0.34359 -0.0412 0.34289 0.00718 C 0.34011 0.20116 0.35695 0.13588 0.33925 0.20231 C 0.32935 0.29745 0.33629 0.38194 0.33751 0.48565 C 0.33786 0.51991 0.33664 0.56782 0.34289 0.60231 C 0.34341 0.65069 0.34359 0.6993 0.34463 0.74768 C 0.34463 0.75023 0.34619 0.75208 0.34636 0.75463 C 0.35018 0.81968 0.34376 0.79097 0.35001 0.81667 C 0.35088 0.83102 0.35053 0.85069 0.35539 0.86435 L 0.34463 0.88333 " pathEditMode="relative" ptsTypes="fffffffffffffffffffffffAA">
                                      <p:cBhvr>
                                        <p:cTn id="50" dur="2000" fill="hold"/>
                                        <p:tgtEl>
                                          <p:spTgt spid="9"/>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6.11111E-6 -2.96296E-6 C 0.0026 0.03588 -0.00122 0.02755 0.02499 0.03079 C 0.04878 0.04167 0.06944 0.04538 0.09479 0.04769 C 0.10954 0.04375 0.12447 0.04051 0.1394 0.0382 C 0.16041 0.03079 0.16492 0.03056 0.19114 0.02871 C 0.22291 0.01945 0.19322 0.02084 0.2519 0.02385 C 0.26232 0.022 0.26892 0.0176 0.27864 0.01436 C 0.28315 0.00834 0.28888 0.00417 0.29288 -0.00254 C 0.29409 -0.00416 0.29374 -0.0074 0.29479 -0.00949 C 0.29617 -0.01226 0.29861 -0.01388 0.29999 -0.01666 C 0.30711 -0.03009 0.30937 -0.04212 0.31979 -0.05231 C 0.32222 -0.05856 0.32586 -0.06435 0.3269 -0.07129 C 0.32777 -0.07685 0.32847 -0.08495 0.33038 -0.0905 C 0.33263 -0.09699 0.33749 -0.10949 0.33749 -0.10949 C 0.34114 -0.1324 0.34236 -0.15601 0.34652 -0.17847 C 0.34687 -0.18657 0.34895 -0.22731 0.34999 -0.23796 C 0.35052 -0.24328 0.35225 -0.25277 0.35729 -0.25462 C 0.36423 -0.25717 0.37152 -0.25625 0.37864 -0.25717 C 0.40624 -0.2662 0.38802 -0.26203 0.43402 -0.25949 C 0.44183 -0.25162 0.446 -0.24837 0.44826 -0.23564 C 0.44774 -0.2118 0.44756 -0.18796 0.44652 -0.16412 C 0.44531 -0.13611 0.43611 -0.10972 0.43038 -0.08333 C 0.42795 -0.05601 0.42482 -0.02939 0.42152 -0.00254 C 0.41562 0.10255 0.42065 0.20741 0.42499 0.31204 C 0.42638 0.34491 0.42465 0.4 0.43229 0.4382 C 0.4335 0.51204 0.43367 0.58565 0.43576 0.6595 C 0.43645 0.6845 0.44114 0.70811 0.44114 0.73334 " pathEditMode="relative" ptsTypes="ffffffffffffffffffffffffffA">
                                      <p:cBhvr>
                                        <p:cTn id="52" dur="2000" fill="hold"/>
                                        <p:tgtEl>
                                          <p:spTgt spid="23"/>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4.44444E-6 2.96296E-6 C 0.02448 -0.00232 0.04548 -0.01065 0.06961 -0.01412 C 0.07951 -0.01759 0.08784 -0.02408 0.09809 -0.02616 C 0.12482 -0.03148 0.16215 -0.03009 0.18385 -0.03079 C 0.19253 -0.03495 0.20156 -0.03495 0.21059 -0.03796 C 0.21996 -0.04097 0.22829 -0.04838 0.2375 -0.05232 C 0.24218 -0.06204 0.24479 -0.06042 0.25173 -0.06667 C 0.25625 -0.07593 0.25781 -0.08588 0.2625 -0.09514 C 0.26892 -0.15671 0.25121 -0.27801 0.27135 -0.3 C 0.28194 -0.31158 0.30798 -0.3088 0.31597 -0.30949 C 0.3401 -0.30787 0.3526 -0.30718 0.37309 -0.29745 C 0.3743 -0.29421 0.375 -0.29074 0.37673 -0.28796 C 0.37812 -0.28588 0.3809 -0.28565 0.38211 -0.28333 C 0.3835 -0.28056 0.38298 -0.27662 0.38385 -0.27361 C 0.38472 -0.27037 0.38628 -0.26736 0.3875 -0.26412 C 0.39114 -0.24375 0.39253 -0.22315 0.39461 -0.20232 C 0.39184 -0.16528 0.3901 -0.11945 0.3802 -0.08333 C 0.37899 -0.06898 0.37829 -0.05417 0.375 -0.04028 C 0.37361 -0.02338 0.37204 -0.00695 0.36961 0.00972 C 0.36857 0.02546 0.36666 0.0412 0.36597 0.05717 C 0.36284 0.13426 0.3684 0.10116 0.3625 0.13333 C 0.36163 0.15509 0.36128 0.21296 0.3552 0.23588 C 0.35017 0.31134 0.35642 0.21134 0.35173 0.38333 C 0.35138 0.3993 0.34375 0.43657 0.3427 0.44537 C 0.34218 0.45972 0.34236 0.47407 0.34097 0.48819 C 0.34062 0.49236 0.3375 0.49583 0.3375 0.5 C 0.33645 0.56342 0.33715 0.61597 0.35173 0.67384 C 0.35225 0.68264 0.35208 0.69143 0.35347 0.7 C 0.35399 0.70278 0.35659 0.7044 0.35711 0.70717 C 0.35972 0.72014 0.35816 0.72708 0.3625 0.73819 " pathEditMode="relative" ptsTypes="fffffffffffffffffffffffffffffA">
                                      <p:cBhvr>
                                        <p:cTn id="54" dur="2000" fill="hold"/>
                                        <p:tgtEl>
                                          <p:spTgt spid="1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5.55556E-6 -3.33333E-6 C 0.03576 -0.0125 0.08072 -0.00856 0.11423 -0.00949 C 0.11874 -0.01828 0.13038 -0.0331 0.13038 -0.0331 C 0.13333 -0.0456 0.14045 -0.05833 0.14635 -0.06898 C 0.14687 -0.07222 0.14722 -0.07546 0.14808 -0.07847 C 0.14895 -0.08171 0.15104 -0.08449 0.15173 -0.08796 C 0.15364 -0.09722 0.15381 -0.10694 0.15538 -0.11643 C 0.15433 -0.17847 0.15538 -0.21041 0.14999 -0.2618 C 0.15173 -0.29791 0.14722 -0.30602 0.16961 -0.32129 C 0.19079 -0.31967 0.21111 -0.31713 0.23211 -0.31412 C 0.23819 -0.31018 0.24045 -0.30995 0.24461 -0.30231 C 0.24791 -0.29629 0.25347 -0.2831 0.25347 -0.2831 C 0.25416 -0.27916 0.25451 -0.27523 0.25538 -0.27129 C 0.25642 -0.26643 0.25798 -0.2618 0.25885 -0.25694 C 0.26041 -0.24745 0.26249 -0.22847 0.26249 -0.22847 C 0.26058 -0.17685 0.26024 -0.12477 0.25347 -0.07361 C 0.25572 0.0632 0.25399 0.09491 0.26249 0.19051 C 0.26406 0.25116 0.25503 0.35741 0.26961 0.40463 C 0.271 0.42176 0.2717 0.43843 0.27499 0.45486 C 0.28229 0.54422 0.27673 0.46922 0.27673 0.68102 " pathEditMode="relative" ptsTypes="fffffffffffffffffffA">
                                      <p:cBhvr>
                                        <p:cTn id="56" dur="2000" fill="hold"/>
                                        <p:tgtEl>
                                          <p:spTgt spid="21"/>
                                        </p:tgtEl>
                                        <p:attrNameLst>
                                          <p:attrName>ppt_x</p:attrName>
                                          <p:attrName>ppt_y</p:attrName>
                                        </p:attrNameLst>
                                      </p:cBhvr>
                                    </p:animMotion>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36"/>
                                        </p:tgtEl>
                                      </p:cBhvr>
                                    </p:animEffect>
                                    <p:set>
                                      <p:cBhvr>
                                        <p:cTn id="81" dur="1" fill="hold">
                                          <p:stCondLst>
                                            <p:cond delay="499"/>
                                          </p:stCondLst>
                                        </p:cTn>
                                        <p:tgtEl>
                                          <p:spTgt spid="3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50000" decel="50000" fill="hold" nodeType="clickEffect">
                                  <p:stCondLst>
                                    <p:cond delay="0"/>
                                  </p:stCondLst>
                                  <p:childTnLst>
                                    <p:animMotion origin="layout" path="M -0.0007 -0.05804 C -0.00313 -0.04116 -0.00261 -0.01156 -0.01111 0.00046 C -0.01267 0.02034 -0.0132 0.04531 -0.01997 0.06335 C -0.03056 0.12023 -0.02465 0.08092 -0.02865 0.12416 C -0.02917 0.12878 -0.02917 0.13387 -0.03038 0.13826 C -0.03212 0.14474 -0.0375 0.15699 -0.0375 0.15699 C -0.03802 0.16323 -0.03889 0.16948 -0.03924 0.17572 C -0.04011 0.19445 -0.03958 0.21318 -0.04097 0.23167 C -0.04167 0.24046 -0.04479 0.24855 -0.04618 0.25734 C -0.04861 0.29364 -0.05243 0.3089 -0.07604 0.3274 C -0.08004 0.3304 -0.08594 0.3378 -0.09011 0.33919 C -0.10156 0.34289 -0.11337 0.34427 -0.12517 0.34612 C -0.13681 0.34797 -0.16024 0.35075 -0.16024 0.35075 C -0.19445 0.36254 -0.22639 0.37133 -0.26198 0.3741 C -0.27413 0.37988 -0.28802 0.38057 -0.3007 0.38358 C -0.31875 0.38797 -0.3349 0.39306 -0.3533 0.39514 C -0.36424 0.39792 -0.3757 0.39699 -0.38663 0.4 C -0.39045 0.40115 -0.39323 0.40555 -0.39705 0.40693 C -0.40208 0.40878 -0.40764 0.40855 -0.41285 0.40925 C -0.41684 0.40901 -0.46007 0.41225 -0.47257 0.4 C -0.47517 0.39745 -0.47448 0.3919 -0.47604 0.3882 C -0.47847 0.38219 -0.48177 0.37711 -0.4849 0.37179 C -0.49306 0.35722 -0.50174 0.34705 -0.51111 0.33456 C -0.51563 0.31029 -0.5132 0.32208 -0.51823 0.29942 C -0.51945 0.22081 -0.51962 0.14196 -0.5217 0.06335 C -0.5224 0.04115 -0.52326 0.04531 -0.53576 0.04254 C -0.53802 0.04092 -0.54011 0.03768 -0.54271 0.03768 C -0.54861 0.03768 -0.55434 0.04162 -0.56024 0.04254 C -0.57014 0.04393 -0.58021 0.04416 -0.59011 0.04485 C -0.61615 0.0393 -0.63924 0.03098 -0.66372 0.01896 C -0.67049 -0.0081 -0.66424 -0.03931 -0.66198 -0.06729 C -0.66094 -0.12601 -0.65851 -0.1859 -0.65851 -0.24486 " pathEditMode="relative" ptsTypes="fffffffffffffffffffffffffffffffA">
                                      <p:cBhvr>
                                        <p:cTn id="85" dur="2000" fill="hold"/>
                                        <p:tgtEl>
                                          <p:spTgt spid="26"/>
                                        </p:tgtEl>
                                        <p:attrNameLst>
                                          <p:attrName>ppt_x</p:attrName>
                                          <p:attrName>ppt_y</p:attrName>
                                        </p:attrNameLst>
                                      </p:cBhvr>
                                    </p:animMotion>
                                  </p:childTnLst>
                                </p:cTn>
                              </p:par>
                              <p:par>
                                <p:cTn id="86" presetID="0" presetClass="path" presetSubtype="0" accel="50000" decel="50000" fill="hold" nodeType="withEffect">
                                  <p:stCondLst>
                                    <p:cond delay="0"/>
                                  </p:stCondLst>
                                  <p:childTnLst>
                                    <p:animMotion origin="layout" path="M -0.00139 -0.06574 C 0.00295 -0.00486 0.00452 0.05602 -0.00312 0.11643 C -0.00173 0.14745 -0.00069 0.17731 0.00382 0.20764 C 0.0033 0.22407 0.00348 0.24051 0.00209 0.25694 C 0.0007 0.27361 -0.02083 0.28194 -0.03125 0.28264 C -0.06927 0.28449 -0.10729 0.28565 -0.14531 0.28727 C -0.23211 0.28472 -0.31788 0.2787 -0.40486 0.27546 C -0.45607 0.2706 -0.49705 0.26759 -0.55225 0.2662 C -0.56632 0.26389 -0.5802 0.26111 -0.59444 0.25926 C -0.58507 0.23495 -0.58767 0.20578 -0.59253 0.17963 C -0.5934 0.16713 -0.59618 0.15463 -0.59618 0.14213 C -0.59618 0.09838 -0.59479 0.07315 -0.58906 0.03495 C -0.59027 0.03333 -0.5908 0.03009 -0.59253 0.03009 C -0.60243 0.03009 -0.61007 0.03796 -0.61892 0.0419 C -0.62343 0.04398 -0.63298 0.04653 -0.63298 0.04676 C -0.65 0.04583 -0.66718 0.04884 -0.68385 0.04421 C -0.68802 0.04305 -0.6908 0.03009 -0.6908 0.03032 C -0.69132 -0.01273 -0.69253 -0.05556 -0.69253 -0.09838 C -0.69253 -0.10093 -0.69097 -0.10301 -0.6908 -0.10556 C -0.68732 -0.18148 -0.69895 -0.15556 -0.68559 -0.18241 C -0.68298 -0.20625 -0.68038 -0.2206 -0.68038 -0.2456 " pathEditMode="relative" rAng="0" ptsTypes="AAAAAAAAAAAAAAAAAAAAA">
                                      <p:cBhvr>
                                        <p:cTn id="87" dur="2000" fill="hold"/>
                                        <p:tgtEl>
                                          <p:spTgt spid="25"/>
                                        </p:tgtEl>
                                        <p:attrNameLst>
                                          <p:attrName>ppt_x</p:attrName>
                                          <p:attrName>ppt_y</p:attrName>
                                        </p:attrNameLst>
                                      </p:cBhvr>
                                      <p:rCtr x="-34306" y="8657"/>
                                    </p:animMotion>
                                  </p:childTnLst>
                                </p:cTn>
                              </p:par>
                              <p:par>
                                <p:cTn id="88" presetID="0" presetClass="path" presetSubtype="0" accel="50000" decel="50000" fill="hold" grpId="0" nodeType="withEffect">
                                  <p:stCondLst>
                                    <p:cond delay="0"/>
                                  </p:stCondLst>
                                  <p:childTnLst>
                                    <p:animMotion origin="layout" path="M 0.03472 -0.00209 C 0.02621 0.02199 0.0243 0.03055 0.02205 0.05602 C 0.02153 0.08379 0.02031 0.1118 0.02031 0.13935 C 0.02031 0.17222 0.02205 0.20509 0.02205 0.23796 C 0.02205 0.29629 0.00295 0.2787 -0.0382 0.28333 C -0.05764 0.29028 -0.03837 0.28426 -0.08073 0.28842 C -0.09323 0.28958 -0.10521 0.29722 -0.11788 0.29838 C -0.1474 0.30116 -0.17691 0.30023 -0.2066 0.30092 C -0.26667 0.32245 -0.30677 0.30625 -0.38195 0.30347 C -0.4184 0.2875 -0.45417 0.28078 -0.49184 0.27569 C -0.54271 0.27778 -0.56563 0.28032 -0.61597 0.27824 C -0.60122 0.27106 -0.60955 0.24259 -0.6125 0.225 C -0.61372 0.20648 -0.61545 0.18958 -0.61945 0.17222 C -0.62274 0.13796 -0.62309 0.10254 -0.62847 0.06875 C -0.63038 0.05578 -0.63143 0.03541 -0.64063 0.03078 C -0.65313 0.03657 -0.66649 0.04699 -0.67986 0.04861 C -0.69288 0.05 -0.70573 0.05023 -0.71875 0.05092 C -0.72292 0.0493 -0.7283 0.05023 -0.73125 0.04606 C -0.73299 0.04352 -0.73021 0.03912 -0.72952 0.03588 C -0.72778 0.02639 -0.72778 0.02662 -0.7257 0.01805 C -0.72396 -0.00463 -0.72309 -0.02755 -0.72761 -0.05 C -0.72952 -0.05949 -0.73403 -0.06806 -0.73472 -0.07801 C -0.73542 -0.09213 -0.73472 -0.10625 -0.73472 -0.12037 " pathEditMode="relative" rAng="0" ptsTypes="AAAAAAAAAAAAAAAAAAAAAAA">
                                      <p:cBhvr>
                                        <p:cTn id="89" dur="2000" fill="hold"/>
                                        <p:tgtEl>
                                          <p:spTgt spid="31"/>
                                        </p:tgtEl>
                                        <p:attrNameLst>
                                          <p:attrName>ppt_x</p:attrName>
                                          <p:attrName>ppt_y</p:attrName>
                                        </p:attrNameLst>
                                      </p:cBhvr>
                                      <p:rCtr x="-38490" y="9769"/>
                                    </p:animMotion>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500"/>
                                        <p:tgtEl>
                                          <p:spTgt spid="3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35"/>
                                        </p:tgtEl>
                                      </p:cBhvr>
                                    </p:animEffect>
                                    <p:set>
                                      <p:cBhvr>
                                        <p:cTn id="107" dur="1" fill="hold">
                                          <p:stCondLst>
                                            <p:cond delay="499"/>
                                          </p:stCondLst>
                                        </p:cTn>
                                        <p:tgtEl>
                                          <p:spTgt spid="35"/>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1"/>
                                        </p:tgtEl>
                                      </p:cBhvr>
                                    </p:animEffect>
                                    <p:set>
                                      <p:cBhvr>
                                        <p:cTn id="110" dur="1" fill="hold">
                                          <p:stCondLst>
                                            <p:cond delay="499"/>
                                          </p:stCondLst>
                                        </p:cTn>
                                        <p:tgtEl>
                                          <p:spTgt spid="4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30" grpId="0" animBg="1"/>
      <p:bldP spid="31" grpId="0" animBg="1"/>
      <p:bldP spid="34" grpId="0" animBg="1"/>
      <p:bldP spid="34" grpId="1" animBg="1"/>
      <p:bldP spid="35" grpId="0" animBg="1"/>
      <p:bldP spid="35" grpId="1" animBg="1"/>
      <p:bldP spid="41" grpId="0"/>
      <p:bldP spid="41" grpId="1"/>
      <p:bldP spid="33" grpId="0"/>
      <p:bldP spid="38" grpId="0"/>
      <p:bldP spid="36" grpId="0" animBg="1"/>
      <p:bldP spid="36" grpId="1" animBg="1"/>
      <p:bldP spid="4"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972011"/>
            <a:ext cx="7992888" cy="4401205"/>
          </a:xfrm>
          <a:prstGeom prst="rect">
            <a:avLst/>
          </a:prstGeom>
        </p:spPr>
        <p:txBody>
          <a:bodyPr wrap="square">
            <a:spAutoFit/>
          </a:bodyPr>
          <a:lstStyle/>
          <a:p>
            <a:pPr algn="ct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おう吐物処理の基本的な考え方</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endParaRPr lang="en-US" altLang="ja-JP" sz="4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一般的におう吐物は</a:t>
            </a:r>
            <a:r>
              <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汚い</a:t>
            </a:r>
            <a:r>
              <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という認識ですが、いかなる環境でも、</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まず、</a:t>
            </a:r>
            <a:endParaRPr lang="en-US" altLang="ja-JP"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en-US" altLang="ja-JP"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危険な物</a:t>
            </a:r>
            <a:r>
              <a:rPr lang="en-US" altLang="ja-JP" sz="4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として取り扱うことが不可欠です。</a:t>
            </a:r>
            <a:endParaRPr lang="en-US" altLang="ja-JP" sz="44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685137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3528" y="453326"/>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①窓を開け、十分な換気を行う。</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理由</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：床等に落ちた際に一部が霧状になり、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ウイルスを含んだおう吐物</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は一</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定時</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間浮遊する。</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9200" y="4365104"/>
            <a:ext cx="2827096"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736923" y="3117622"/>
            <a:ext cx="7651501" cy="1077218"/>
          </a:xfrm>
          <a:prstGeom prst="rect">
            <a:avLst/>
          </a:prstGeom>
        </p:spPr>
        <p:txBody>
          <a:bodyPr wrap="square">
            <a:spAutoFit/>
          </a:bodyPr>
          <a:lstStyle/>
          <a:p>
            <a:pPr lvl="0">
              <a:defRPr/>
            </a:pP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の教室内</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でおう吐</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した場合は</a:t>
            </a:r>
            <a:endParaRPr lang="en-US" altLang="ja-JP"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廊下側</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の窓</a:t>
            </a:r>
            <a:r>
              <a:rPr lang="ja-JP" altLang="en-US" sz="32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は開けない</a:t>
            </a:r>
            <a:r>
              <a:rPr lang="ja-JP" altLang="en-US"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2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7544242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28942" y="511733"/>
            <a:ext cx="7884367" cy="5016758"/>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②使い捨てマスク、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手袋（二重）、</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白衣、</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靴カバーをつける。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一式１回当り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７４０円</a:t>
            </a:r>
            <a:endParaRPr lang="en-US" altLang="ja-JP"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19872" y="1026555"/>
            <a:ext cx="4008711" cy="5344949"/>
          </a:xfrm>
          <a:prstGeom prst="rect">
            <a:avLst/>
          </a:prstGeom>
          <a:ln>
            <a:noFill/>
          </a:ln>
          <a:effectLst>
            <a:outerShdw blurRad="292100" dist="139700" dir="2700000" algn="tl" rotWithShape="0">
              <a:srgbClr val="333333">
                <a:alpha val="65000"/>
              </a:srgbClr>
            </a:outerShdw>
          </a:effectLst>
        </p:spPr>
      </p:pic>
      <p:sp>
        <p:nvSpPr>
          <p:cNvPr id="7" name="円/楕円 6"/>
          <p:cNvSpPr/>
          <p:nvPr/>
        </p:nvSpPr>
        <p:spPr>
          <a:xfrm>
            <a:off x="6370946" y="1178547"/>
            <a:ext cx="576064" cy="34116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381599" y="1604298"/>
            <a:ext cx="599456" cy="43204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円/楕円 9"/>
          <p:cNvSpPr/>
          <p:nvPr/>
        </p:nvSpPr>
        <p:spPr>
          <a:xfrm>
            <a:off x="5135996" y="1822946"/>
            <a:ext cx="576064" cy="64807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円/楕円 10"/>
          <p:cNvSpPr/>
          <p:nvPr/>
        </p:nvSpPr>
        <p:spPr>
          <a:xfrm>
            <a:off x="6102895" y="2436090"/>
            <a:ext cx="1156864" cy="2484276"/>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5945135" y="5483401"/>
            <a:ext cx="648072" cy="5599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円/楕円 12"/>
          <p:cNvSpPr/>
          <p:nvPr/>
        </p:nvSpPr>
        <p:spPr>
          <a:xfrm>
            <a:off x="7681980" y="1826439"/>
            <a:ext cx="576064" cy="68754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右矢印吹き出し 13"/>
          <p:cNvSpPr/>
          <p:nvPr/>
        </p:nvSpPr>
        <p:spPr>
          <a:xfrm rot="21447793">
            <a:off x="3986889" y="1882177"/>
            <a:ext cx="1059969" cy="576064"/>
          </a:xfrm>
          <a:prstGeom prst="righ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二枚重ね</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左矢印吹き出し 15"/>
          <p:cNvSpPr/>
          <p:nvPr/>
        </p:nvSpPr>
        <p:spPr>
          <a:xfrm>
            <a:off x="7903535" y="2359423"/>
            <a:ext cx="1200837" cy="576064"/>
          </a:xfrm>
          <a:prstGeom prst="leftArrowCallou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二枚重ね</a:t>
            </a:r>
          </a:p>
        </p:txBody>
      </p:sp>
      <p:sp>
        <p:nvSpPr>
          <p:cNvPr id="15" name="円/楕円 14"/>
          <p:cNvSpPr/>
          <p:nvPr/>
        </p:nvSpPr>
        <p:spPr>
          <a:xfrm>
            <a:off x="6755186" y="5452567"/>
            <a:ext cx="648072" cy="55991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49584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西前多香哉\Desktop\1355913841393.jpg"/>
          <p:cNvPicPr>
            <a:picLocks noChangeAspect="1" noChangeArrowheads="1"/>
          </p:cNvPicPr>
          <p:nvPr/>
        </p:nvPicPr>
        <p:blipFill>
          <a:blip r:embed="rId3" cstate="print"/>
          <a:srcRect/>
          <a:stretch>
            <a:fillRect/>
          </a:stretch>
        </p:blipFill>
        <p:spPr bwMode="auto">
          <a:xfrm rot="5400000">
            <a:off x="3227851" y="1604798"/>
            <a:ext cx="5568619" cy="4176464"/>
          </a:xfrm>
          <a:prstGeom prst="rect">
            <a:avLst/>
          </a:prstGeom>
          <a:noFill/>
        </p:spPr>
      </p:pic>
      <p:sp>
        <p:nvSpPr>
          <p:cNvPr id="5" name="正方形/長方形 4"/>
          <p:cNvSpPr/>
          <p:nvPr/>
        </p:nvSpPr>
        <p:spPr>
          <a:xfrm>
            <a:off x="72008" y="4295998"/>
            <a:ext cx="4572000" cy="1077218"/>
          </a:xfrm>
          <a:prstGeom prst="rect">
            <a:avLst/>
          </a:prstGeom>
        </p:spPr>
        <p:txBody>
          <a:bodyPr>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一式１回当り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８２４円</a:t>
            </a:r>
            <a:endParaRPr lang="ja-JP" altLang="en-US" sz="3200"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323528" y="1412776"/>
            <a:ext cx="4572000" cy="584775"/>
          </a:xfrm>
          <a:prstGeom prst="rect">
            <a:avLst/>
          </a:prstGeom>
        </p:spPr>
        <p:txBody>
          <a:bodyPr>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ツナギ仕様</a:t>
            </a:r>
            <a:endParaRPr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stretch>
            <a:fillRect/>
          </a:stretch>
        </p:blipFill>
        <p:spPr>
          <a:xfrm>
            <a:off x="467544" y="404664"/>
            <a:ext cx="8153581" cy="6120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86431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1006857"/>
            <a:ext cx="8820472" cy="2062103"/>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③ビニール袋は２枚、</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予め口を開けておく。</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35896" y="2709100"/>
            <a:ext cx="5184576" cy="3888432"/>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3923928" y="5418439"/>
            <a:ext cx="4608512" cy="523220"/>
          </a:xfrm>
          <a:prstGeom prst="rect">
            <a:avLst/>
          </a:prstGeom>
        </p:spPr>
        <p:txBody>
          <a:bodyPr wrap="square">
            <a:spAutoFit/>
          </a:bodyPr>
          <a:lstStyle/>
          <a:p>
            <a:pPr>
              <a:defRPr/>
            </a:pPr>
            <a:r>
              <a:rPr lang="ja-JP" altLang="en-US" sz="2800"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　　二次回収袋　</a:t>
            </a:r>
            <a:endParaRPr lang="ja-JP" altLang="en-US" sz="28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4915598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681658"/>
            <a:ext cx="8820472" cy="1569660"/>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④嘔吐物を新聞紙で広め</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２～３</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m</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に覆い</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次亜塩素酸ナトリウムをたっぷり</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かけ、</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１０分間</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放置する。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47864" y="2492896"/>
            <a:ext cx="5112568" cy="38344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636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88032" y="404664"/>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⑤新聞紙を</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外側から内側</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に向けて、静か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に拭き取りながら小さくし、一次回収</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袋に入れる。</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膝は着かない</a:t>
            </a:r>
            <a:endPar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：目に見えるおう吐物は必ず拭き取る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こと。</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西前多香哉\Desktop\おう吐物処理写真\20121219_193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39952" y="3103225"/>
            <a:ext cx="4658836" cy="34941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8800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548680"/>
            <a:ext cx="8820472" cy="1569660"/>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⑥二重にした外側の手袋を一次回収袋に入れる。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：この手袋の汚染度は高い！</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9832" y="1983020"/>
            <a:ext cx="5715670" cy="42867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890498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339035"/>
            <a:ext cx="9144000" cy="646331"/>
          </a:xfrm>
          <a:prstGeom prst="rect">
            <a:avLst/>
          </a:prstGeom>
        </p:spPr>
        <p:txBody>
          <a:bodyPr wrap="square">
            <a:spAutoFit/>
          </a:bodyPr>
          <a:lstStyle/>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処理に関して良い例・悪い例</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1" name="Picture 3" descr="C:\Users\西前多香哉\Desktop\おう吐物処理写真\20121219_19333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1640" y="4149080"/>
            <a:ext cx="2880320" cy="2160240"/>
          </a:xfrm>
          <a:prstGeom prst="rect">
            <a:avLst/>
          </a:prstGeom>
          <a:noFill/>
        </p:spPr>
      </p:pic>
      <p:pic>
        <p:nvPicPr>
          <p:cNvPr id="2053" name="Picture 5" descr="C:\Users\西前多香哉\Desktop\おう吐物処理写真\20121219_19344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32040" y="4149080"/>
            <a:ext cx="2880320" cy="2160240"/>
          </a:xfrm>
          <a:prstGeom prst="rect">
            <a:avLst/>
          </a:prstGeom>
          <a:noFill/>
        </p:spPr>
      </p:pic>
      <p:pic>
        <p:nvPicPr>
          <p:cNvPr id="2054" name="Picture 6" descr="C:\Users\西前多香哉\Desktop\おう吐物処理写真\20121219_19312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31640" y="1268760"/>
            <a:ext cx="2880320" cy="2160240"/>
          </a:xfrm>
          <a:prstGeom prst="rect">
            <a:avLst/>
          </a:prstGeom>
          <a:noFill/>
        </p:spPr>
      </p:pic>
      <p:pic>
        <p:nvPicPr>
          <p:cNvPr id="2055" name="Picture 7" descr="C:\Users\西前多香哉\Desktop\おう吐物処理写真\20121219_19324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32040" y="1268760"/>
            <a:ext cx="2880321" cy="2160240"/>
          </a:xfrm>
          <a:prstGeom prst="rect">
            <a:avLst/>
          </a:prstGeom>
          <a:noFill/>
        </p:spPr>
      </p:pic>
      <p:sp>
        <p:nvSpPr>
          <p:cNvPr id="16" name="正方形/長方形 15"/>
          <p:cNvSpPr/>
          <p:nvPr/>
        </p:nvSpPr>
        <p:spPr>
          <a:xfrm>
            <a:off x="251520" y="3458326"/>
            <a:ext cx="9144000" cy="400110"/>
          </a:xfrm>
          <a:prstGeom prst="rect">
            <a:avLst/>
          </a:prstGeom>
        </p:spPr>
        <p:txBody>
          <a:bodyPr wrap="square">
            <a:spAutoFit/>
          </a:bodyPr>
          <a:lstStyle/>
          <a:p>
            <a:pPr>
              <a:defRPr/>
            </a:pP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良い例　　　　　　</a:t>
            </a:r>
            <a:r>
              <a:rPr lang="ja-JP" altLang="en-US"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悪い例</a:t>
            </a:r>
            <a:endParaRPr lang="en-US" altLang="ja-JP"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60040" y="6399909"/>
            <a:ext cx="9144000" cy="400110"/>
          </a:xfrm>
          <a:prstGeom prst="rect">
            <a:avLst/>
          </a:prstGeom>
        </p:spPr>
        <p:txBody>
          <a:bodyPr wrap="square">
            <a:spAutoFit/>
          </a:bodyPr>
          <a:lstStyle/>
          <a:p>
            <a:pPr>
              <a:defRPr/>
            </a:pPr>
            <a:r>
              <a:rPr lang="ja-JP" altLang="en-US" sz="2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良い例　　　　　　　       　 悪い例</a:t>
            </a:r>
            <a:endParaRPr lang="en-US" altLang="ja-JP" sz="20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6754314" y="1895901"/>
            <a:ext cx="792088" cy="1938992"/>
          </a:xfrm>
          <a:prstGeom prst="rect">
            <a:avLst/>
          </a:prstGeom>
        </p:spPr>
        <p:txBody>
          <a:bodyPr wrap="square">
            <a:spAutoFit/>
          </a:bodyPr>
          <a:lstStyle/>
          <a:p>
            <a:pPr algn="ctr">
              <a:defRPr/>
            </a:pPr>
            <a:r>
              <a:rPr lang="en-US" altLang="ja-JP" sz="120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189918" y="2127372"/>
            <a:ext cx="792088" cy="1569660"/>
          </a:xfrm>
          <a:prstGeom prst="rect">
            <a:avLst/>
          </a:prstGeom>
        </p:spPr>
        <p:txBody>
          <a:bodyPr wrap="square">
            <a:spAutoFit/>
          </a:bodyPr>
          <a:lstStyle/>
          <a:p>
            <a:pPr algn="ctr">
              <a:defRPr/>
            </a:pPr>
            <a:r>
              <a:rPr lang="ja-JP" altLang="en-US" sz="9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a:off x="3189918" y="5017996"/>
            <a:ext cx="792088" cy="1569660"/>
          </a:xfrm>
          <a:prstGeom prst="rect">
            <a:avLst/>
          </a:prstGeom>
        </p:spPr>
        <p:txBody>
          <a:bodyPr wrap="square">
            <a:spAutoFit/>
          </a:bodyPr>
          <a:lstStyle/>
          <a:p>
            <a:pPr algn="ctr">
              <a:defRPr/>
            </a:pPr>
            <a:r>
              <a:rPr lang="ja-JP" altLang="en-US" sz="96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6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a:off x="6811884" y="4725144"/>
            <a:ext cx="792088" cy="1938992"/>
          </a:xfrm>
          <a:prstGeom prst="rect">
            <a:avLst/>
          </a:prstGeom>
        </p:spPr>
        <p:txBody>
          <a:bodyPr wrap="square">
            <a:spAutoFit/>
          </a:bodyPr>
          <a:lstStyle/>
          <a:p>
            <a:pPr algn="ctr">
              <a:defRPr/>
            </a:pPr>
            <a:r>
              <a:rPr lang="en-US" altLang="ja-JP" sz="12000" dirty="0" smtClean="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890498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512088"/>
            <a:ext cx="8820472" cy="1077218"/>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⑦一次回収袋の中に</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亜塩素酸ナトリ</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ウムを適量入れ、空気を抜きながら口を結ぶ。</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1916832"/>
            <a:ext cx="3677345" cy="2758008"/>
          </a:xfrm>
          <a:prstGeom prst="rect">
            <a:avLst/>
          </a:prstGeom>
          <a:ln>
            <a:noFill/>
          </a:ln>
          <a:effectLst>
            <a:outerShdw blurRad="292100" dist="139700" dir="2700000" algn="tl" rotWithShape="0">
              <a:srgbClr val="333333">
                <a:alpha val="65000"/>
              </a:srgbClr>
            </a:outerShdw>
          </a:effec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96309" y="3819001"/>
            <a:ext cx="3677343" cy="2758008"/>
          </a:xfrm>
          <a:prstGeom prst="rect">
            <a:avLst/>
          </a:prstGeom>
          <a:ln>
            <a:noFill/>
          </a:ln>
          <a:effectLst>
            <a:outerShdw blurRad="292100" dist="139700" dir="2700000" algn="tl" rotWithShape="0">
              <a:srgbClr val="333333">
                <a:alpha val="65000"/>
              </a:srgbClr>
            </a:outerShdw>
          </a:effectLst>
        </p:spPr>
      </p:pic>
      <p:sp>
        <p:nvSpPr>
          <p:cNvPr id="7" name="屈折矢印 6"/>
          <p:cNvSpPr/>
          <p:nvPr/>
        </p:nvSpPr>
        <p:spPr>
          <a:xfrm rot="5400000">
            <a:off x="3185673" y="4130905"/>
            <a:ext cx="968552" cy="2380165"/>
          </a:xfrm>
          <a:prstGeom prst="bentUpArrow">
            <a:avLst>
              <a:gd name="adj1" fmla="val 34305"/>
              <a:gd name="adj2" fmla="val 30601"/>
              <a:gd name="adj3" fmla="val 26269"/>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円/楕円 7"/>
          <p:cNvSpPr/>
          <p:nvPr/>
        </p:nvSpPr>
        <p:spPr>
          <a:xfrm>
            <a:off x="6934980" y="4396880"/>
            <a:ext cx="1165412" cy="11923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8165340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51520" y="512088"/>
            <a:ext cx="8820472" cy="2554545"/>
          </a:xfrm>
          <a:prstGeom prst="rect">
            <a:avLst/>
          </a:prstGeom>
        </p:spPr>
        <p:txBody>
          <a:bodyPr wrap="square">
            <a:spAutoFit/>
          </a:bodyPr>
          <a:lstStyle/>
          <a:p>
            <a:pPr>
              <a:defRPr/>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⑧更に、もう一度おう吐した場所を</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新聞紙</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覆い、</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亜塩素酸ナトリウムを</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たっぷりかけ、１０分間放置後、⑤と同様</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に処理をする。</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：この作業が重要！</a:t>
            </a:r>
            <a:endParaRPr lang="en-US" altLang="ja-JP" sz="32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9992" y="3356992"/>
            <a:ext cx="4301008" cy="3225756"/>
          </a:xfrm>
          <a:prstGeom prst="rect">
            <a:avLst/>
          </a:prstGeom>
          <a:noFill/>
          <a:ln w="9525">
            <a:noFill/>
            <a:miter lim="800000"/>
            <a:headEnd/>
            <a:tailEnd/>
          </a:ln>
        </p:spPr>
      </p:pic>
    </p:spTree>
    <p:extLst>
      <p:ext uri="{BB962C8B-B14F-4D97-AF65-F5344CB8AC3E}">
        <p14:creationId xmlns:p14="http://schemas.microsoft.com/office/powerpoint/2010/main" val="343324212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149265"/>
            <a:ext cx="9180512" cy="6740307"/>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⑨二回目の新聞紙と一次回収袋を</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次に、中側の手袋で靴カバーを外し、</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内側の手袋</a:t>
            </a:r>
            <a:r>
              <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脱ぎ</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err="1"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キャップ、マスク、白衣</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の順で脱ぎ、二次回収袋に入れる。</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回収袋の中</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にも</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０</a:t>
            </a:r>
            <a:r>
              <a:rPr lang="en-US" altLang="ja-JP"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次亜塩素</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酸</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ナトリウム</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を適量入れ、空気を抜</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きなが</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ら</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口</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を結んで廃棄する。</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03538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116632"/>
            <a:ext cx="9180512" cy="7201972"/>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一次回収袋の中に</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一回目の新聞紙</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（汚染度高</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外側の手袋（汚染度高）</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二次回収袋の中に</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二回目の新聞紙</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靴カバー</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内側の手袋</a:t>
            </a:r>
            <a:r>
              <a:rPr lang="en-US" altLang="ja-JP"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キャップ</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マスク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白衣</a:t>
            </a:r>
            <a:r>
              <a:rPr lang="en-US" altLang="ja-JP"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0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裏返し脱ぎ）</a:t>
            </a: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★二次回収袋は口を縛り、廃棄する。</a:t>
            </a:r>
            <a:endParaRPr lang="en-US" altLang="ja-JP" sz="30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0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16216" y="2060848"/>
            <a:ext cx="2424270" cy="1818203"/>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6516216" y="3234462"/>
            <a:ext cx="2844824" cy="338554"/>
          </a:xfrm>
          <a:prstGeom prst="rect">
            <a:avLst/>
          </a:prstGeom>
        </p:spPr>
        <p:txBody>
          <a:bodyPr wrap="square">
            <a:spAutoFit/>
          </a:bodyPr>
          <a:lstStyle/>
          <a:p>
            <a:pPr>
              <a:defRPr/>
            </a:pPr>
            <a:r>
              <a:rPr lang="ja-JP" altLang="en-US" sz="1600" b="1"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一次回収袋　二次回収袋　</a:t>
            </a:r>
            <a:endParaRPr lang="ja-JP" altLang="en-US" sz="16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下カーブ矢印 8"/>
          <p:cNvSpPr/>
          <p:nvPr/>
        </p:nvSpPr>
        <p:spPr>
          <a:xfrm>
            <a:off x="7236296" y="2132856"/>
            <a:ext cx="1224136" cy="648072"/>
          </a:xfrm>
          <a:prstGeom prst="curvedDown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0353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9512" y="306522"/>
            <a:ext cx="9180512" cy="1754326"/>
          </a:xfrm>
          <a:prstGeom prst="rect">
            <a:avLst/>
          </a:prstGeom>
        </p:spPr>
        <p:txBody>
          <a:bodyPr wrap="square">
            <a:spAutoFit/>
          </a:bodyPr>
          <a:lstStyle/>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⑩処理後は速やかに手、手首、腕を洗う。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注意</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：石鹸をつけ、衛生的に２回行う。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アルコールは無効です！</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108012" y="3789040"/>
            <a:ext cx="9972600" cy="3416320"/>
          </a:xfrm>
          <a:prstGeom prst="rect">
            <a:avLst/>
          </a:prstGeom>
        </p:spPr>
        <p:txBody>
          <a:bodyPr wrap="square">
            <a:spAutoFit/>
          </a:bodyPr>
          <a:lstStyle/>
          <a:p>
            <a:pPr>
              <a:defRPr/>
            </a:pP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重要</a:t>
            </a:r>
            <a:r>
              <a:rPr lang="en-US" altLang="ja-JP"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処理をする人は一人に！</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処理する人以外はおう吐物に近づかない！</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学校においては養護教諭が最後の砦なの</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で、養護教諭以外の方が担当すること。</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074" name="Picture 2" descr="http://www.gakkohoken.jp/uploads/photos/28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0192" y="2060848"/>
            <a:ext cx="1800200" cy="23961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165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83568" y="1530072"/>
            <a:ext cx="5904656" cy="5355312"/>
          </a:xfrm>
          <a:prstGeom prst="rect">
            <a:avLst/>
          </a:prstGeom>
        </p:spPr>
        <p:txBody>
          <a:bodyPr wrap="square">
            <a:spAutoFit/>
          </a:bodyPr>
          <a:lstStyle/>
          <a:p>
            <a:pPr>
              <a:lnSpc>
                <a:spcPct val="150000"/>
              </a:lnSpc>
            </a:pPr>
            <a:r>
              <a:rPr lang="ja-JP" altLang="en-US" sz="3200" u="sng"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洋</a:t>
            </a:r>
            <a:r>
              <a:rPr lang="ja-JP" altLang="en-US"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式トイレの場合</a:t>
            </a:r>
            <a:endParaRPr lang="en-US" altLang="ja-JP" sz="32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排便後</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にフタを開けたまま流すと、</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ウイルス</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飛沫</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なって</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空気中</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飛散</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する。 </a:t>
            </a:r>
            <a:endPar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洋式トイレであれば、</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フタを</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して</a:t>
            </a:r>
            <a:endParaRPr lang="en-US" altLang="ja-JP"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流す</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ことでウイルスの飛散</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抑えられる</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2" cstate="print"/>
          <a:stretch>
            <a:fillRect/>
          </a:stretch>
        </p:blipFill>
        <p:spPr>
          <a:xfrm>
            <a:off x="6876256" y="3789040"/>
            <a:ext cx="1905000" cy="2705100"/>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19646" y="404664"/>
            <a:ext cx="9577064" cy="1200329"/>
          </a:xfrm>
          <a:prstGeom prst="rect">
            <a:avLst/>
          </a:prstGeom>
        </p:spPr>
        <p:txBody>
          <a:bodyPr wrap="square">
            <a:spAutoFit/>
          </a:bodyPr>
          <a:lstStyle/>
          <a:p>
            <a:pPr lvl="0"/>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●ノロウイルスは</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0"/>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トイレ</a:t>
            </a:r>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で感染することも多い。</a:t>
            </a:r>
            <a:endParaRPr lang="en-US" altLang="ja-JP"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855410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11560" y="1512074"/>
            <a:ext cx="9180512" cy="3231654"/>
          </a:xfrm>
          <a:prstGeom prst="rect">
            <a:avLst/>
          </a:prstGeom>
        </p:spPr>
        <p:txBody>
          <a:bodyPr wrap="square">
            <a:spAutoFit/>
          </a:bodyPr>
          <a:lstStyle/>
          <a:p>
            <a:pPr>
              <a:defRPr/>
            </a:pPr>
            <a:r>
              <a:rPr lang="en-US" altLang="ja-JP" sz="4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おう吐物処理の実習</a:t>
            </a: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●実際に疑似的おう吐物を用いて、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適切な処理を実習しましょう！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3225932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45432" y="1340768"/>
            <a:ext cx="5664629" cy="4248472"/>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756" y="4558816"/>
            <a:ext cx="2555776" cy="1916832"/>
          </a:xfrm>
          <a:prstGeom prst="rect">
            <a:avLst/>
          </a:prstGeom>
          <a:ln>
            <a:noFill/>
          </a:ln>
          <a:effectLst>
            <a:outerShdw blurRad="292100" dist="139700" dir="2700000" algn="tl" rotWithShape="0">
              <a:srgbClr val="333333">
                <a:alpha val="65000"/>
              </a:srgbClr>
            </a:outerShdw>
          </a:effec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498" y="4558816"/>
            <a:ext cx="2555776" cy="1916832"/>
          </a:xfrm>
          <a:prstGeom prst="rect">
            <a:avLst/>
          </a:prstGeom>
          <a:ln>
            <a:noFill/>
          </a:ln>
          <a:effectLst>
            <a:outerShdw blurRad="292100" dist="139700" dir="2700000" algn="tl" rotWithShape="0">
              <a:srgbClr val="333333">
                <a:alpha val="65000"/>
              </a:srgbClr>
            </a:outerShdw>
          </a:effectLst>
        </p:spPr>
      </p:pic>
      <p:sp>
        <p:nvSpPr>
          <p:cNvPr id="7" name="正方形/長方形 6"/>
          <p:cNvSpPr/>
          <p:nvPr/>
        </p:nvSpPr>
        <p:spPr>
          <a:xfrm>
            <a:off x="2409202" y="455881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①</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6761989" y="1340768"/>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②</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8049072" y="455881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③</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0876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9"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275" y="1240351"/>
            <a:ext cx="3515883" cy="2636912"/>
          </a:xfrm>
          <a:prstGeom prst="rect">
            <a:avLst/>
          </a:prstGeom>
          <a:ln>
            <a:noFill/>
          </a:ln>
          <a:effectLst>
            <a:outerShdw blurRad="292100" dist="139700" dir="2700000" algn="tl" rotWithShape="0">
              <a:srgbClr val="333333">
                <a:alpha val="65000"/>
              </a:srgbClr>
            </a:outerShdw>
          </a:effectLst>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059" y="1240351"/>
            <a:ext cx="3515883" cy="2636912"/>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4402" y="4077072"/>
            <a:ext cx="3515883" cy="2636912"/>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5692213" y="4077072"/>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⑥</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838870" y="1244579"/>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⑤</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3494086"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④</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794114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4048" y="1260322"/>
            <a:ext cx="3531463" cy="2648597"/>
          </a:xfrm>
          <a:prstGeom prst="rect">
            <a:avLst/>
          </a:prstGeom>
          <a:ln>
            <a:noFill/>
          </a:ln>
          <a:effectLst>
            <a:outerShdw blurRad="292100" dist="139700" dir="2700000" algn="tl" rotWithShape="0">
              <a:srgbClr val="333333">
                <a:alpha val="65000"/>
              </a:srgbClr>
            </a:outerShdw>
          </a:effectLst>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6079" y="4077072"/>
            <a:ext cx="3532530" cy="2649397"/>
          </a:xfrm>
          <a:prstGeom prst="rect">
            <a:avLst/>
          </a:prstGeom>
          <a:ln>
            <a:noFill/>
          </a:ln>
          <a:effectLst>
            <a:outerShdw blurRad="292100" dist="139700" dir="2700000" algn="tl" rotWithShape="0">
              <a:srgbClr val="333333">
                <a:alpha val="65000"/>
              </a:srgbClr>
            </a:outerShdw>
          </a:effectLst>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259522"/>
            <a:ext cx="3532529" cy="2649397"/>
          </a:xfrm>
          <a:prstGeom prst="rect">
            <a:avLst/>
          </a:prstGeom>
          <a:ln>
            <a:noFill/>
          </a:ln>
          <a:effectLst>
            <a:outerShdw blurRad="292100" dist="139700" dir="2700000" algn="tl" rotWithShape="0">
              <a:srgbClr val="333333">
                <a:alpha val="65000"/>
              </a:srgbClr>
            </a:outerShdw>
          </a:effectLst>
        </p:spPr>
      </p:pic>
      <p:sp>
        <p:nvSpPr>
          <p:cNvPr id="8" name="正方形/長方形 7"/>
          <p:cNvSpPr/>
          <p:nvPr/>
        </p:nvSpPr>
        <p:spPr>
          <a:xfrm>
            <a:off x="3494086"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⑦</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887439" y="124035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⑧</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5700537" y="4078577"/>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⑨</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910442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936104"/>
          </a:xfrm>
        </p:spPr>
        <p:txBody>
          <a:bodyPr>
            <a:normAutofit/>
          </a:bodyPr>
          <a:lstStyle/>
          <a:p>
            <a:r>
              <a:rPr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実習</a:t>
            </a:r>
            <a:r>
              <a:rPr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の様子</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29777" y="2015366"/>
            <a:ext cx="2862319" cy="3816424"/>
          </a:xfrm>
          <a:prstGeom prst="rect">
            <a:avLst/>
          </a:prstGeom>
          <a:ln>
            <a:noFill/>
          </a:ln>
          <a:effectLst>
            <a:outerShdw blurRad="292100" dist="139700" dir="2700000" algn="tl" rotWithShape="0">
              <a:srgbClr val="333333">
                <a:alpha val="65000"/>
              </a:srgbClr>
            </a:outerShdw>
          </a:effectLst>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5846" y="2047301"/>
            <a:ext cx="3532530" cy="2649397"/>
          </a:xfrm>
          <a:prstGeom prst="rect">
            <a:avLst/>
          </a:prstGeom>
          <a:ln>
            <a:noFill/>
          </a:ln>
          <a:effectLst>
            <a:outerShdw blurRad="292100" dist="139700" dir="2700000" algn="tl" rotWithShape="0">
              <a:srgbClr val="333333">
                <a:alpha val="65000"/>
              </a:srgbClr>
            </a:outerShdw>
          </a:effectLst>
        </p:spPr>
      </p:pic>
      <p:sp>
        <p:nvSpPr>
          <p:cNvPr id="6" name="正方形/長方形 5"/>
          <p:cNvSpPr/>
          <p:nvPr/>
        </p:nvSpPr>
        <p:spPr>
          <a:xfrm>
            <a:off x="3444024" y="2015366"/>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⑩</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7510304" y="2047301"/>
            <a:ext cx="648072" cy="707886"/>
          </a:xfrm>
          <a:prstGeom prst="rect">
            <a:avLst/>
          </a:prstGeom>
        </p:spPr>
        <p:txBody>
          <a:bodyPr wrap="square">
            <a:spAutoFit/>
          </a:bodyPr>
          <a:lstStyle/>
          <a:p>
            <a:pPr fontAlgn="auto">
              <a:spcBef>
                <a:spcPts val="0"/>
              </a:spcBef>
              <a:spcAft>
                <a:spcPts val="0"/>
              </a:spcAft>
              <a:defRPr/>
            </a:pPr>
            <a:r>
              <a:rPr lang="ja-JP" altLang="en-US" sz="4000" b="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⑪</a:t>
            </a:r>
            <a:endParaRPr lang="en-US" altLang="ja-JP" sz="4000" b="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1711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1143000"/>
          </a:xfrm>
        </p:spPr>
        <p:txBody>
          <a:bodyPr>
            <a:noAutofit/>
          </a:bodyPr>
          <a:lstStyle/>
          <a:p>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おう吐物処理報告書</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br>
            <a:endParaRPr kumimoji="1" lang="ja-JP"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0336" y="818694"/>
            <a:ext cx="4123327" cy="585066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0528" y="0"/>
            <a:ext cx="9577064" cy="6740307"/>
          </a:xfrm>
          <a:prstGeom prst="rect">
            <a:avLst/>
          </a:prstGeom>
        </p:spPr>
        <p:txBody>
          <a:bodyPr wrap="square">
            <a:spAutoFit/>
          </a:bodyPr>
          <a:lstStyle/>
          <a:p>
            <a:pPr>
              <a:lnSpc>
                <a:spcPct val="150000"/>
              </a:lnSpc>
              <a:defRPr/>
            </a:pP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最後に</a:t>
            </a:r>
            <a:r>
              <a:rPr lang="en-US" altLang="ja-JP" sz="4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●感染リスクを抑えるために、処理は</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一人で行いましょう！</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●学校や薬局で大規模な感染を防ぐため</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には、</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みなさんの初動にかかっています。</a:t>
            </a:r>
            <a:r>
              <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●いざという時にパニックにならないよ</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うに、校内研修の一環として、</a:t>
            </a:r>
            <a:endParaRPr lang="en-US" altLang="ja-JP"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リハーサルを年１回は行ってください。</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33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fade">
                                      <p:cBhvr>
                                        <p:cTn id="18" dur="500"/>
                                        <p:tgtEl>
                                          <p:spTgt spid="6">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fade">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fade">
                                      <p:cBhvr>
                                        <p:cTn id="29" dur="500"/>
                                        <p:tgtEl>
                                          <p:spTgt spid="6">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10" end="10"/>
                                            </p:txEl>
                                          </p:spTgt>
                                        </p:tgtEl>
                                        <p:attrNameLst>
                                          <p:attrName>style.visibility</p:attrName>
                                        </p:attrNameLst>
                                      </p:cBhvr>
                                      <p:to>
                                        <p:strVal val="visible"/>
                                      </p:to>
                                    </p:set>
                                    <p:animEffect transition="in" filter="fade">
                                      <p:cBhvr>
                                        <p:cTn id="3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09059"/>
            <a:ext cx="8229600" cy="1143000"/>
          </a:xfrm>
        </p:spPr>
        <p:txBody>
          <a:bodyPr/>
          <a:lstStyle/>
          <a:p>
            <a:pPr algn="l"/>
            <a:r>
              <a:rPr kumimoji="1" lang="ja-JP" altLang="en-US"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よく出る質問</a:t>
            </a:r>
            <a:endParaRPr kumimoji="1" lang="ja-JP" altLang="en-US"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タイトル 1"/>
          <p:cNvSpPr txBox="1">
            <a:spLocks/>
          </p:cNvSpPr>
          <p:nvPr/>
        </p:nvSpPr>
        <p:spPr>
          <a:xfrm>
            <a:off x="916969" y="1124744"/>
            <a:ext cx="8229600" cy="558924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・授業中に嘔吐した場合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・運動場で嘔吐した場合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・遠足のバスの中で嘔吐した場合</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・嘔吐物が付着した洋服・教科書は？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・嘔吐した教室はいつから使用可能？</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・希釈したハイターの有効期限は？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・嘔吐物の入った回収袋の処理は？</a:t>
            </a:r>
            <a:endParaRPr lang="en-US" altLang="ja-JP"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l">
              <a:lnSpc>
                <a:spcPct val="150000"/>
              </a:lnSpc>
            </a:pPr>
            <a:r>
              <a:rPr lang="ja-JP" altLang="en-US" sz="32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2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１教室ごとにバケツを配置（袋付）</a:t>
            </a:r>
            <a:endParaRPr lang="ja-JP" altLang="en-US" sz="32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67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0" y="2062589"/>
            <a:ext cx="9144000" cy="646331"/>
          </a:xfrm>
          <a:prstGeom prst="rect">
            <a:avLst/>
          </a:prstGeom>
        </p:spPr>
        <p:txBody>
          <a:bodyPr wrap="square">
            <a:spAutoFit/>
          </a:bodyPr>
          <a:lstStyle/>
          <a:p>
            <a:pPr algn="ctr">
              <a:defRPr/>
            </a:pPr>
            <a:r>
              <a:rPr lang="ja-JP" altLang="en-US" sz="36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ご清聴ありがとうございました。</a:t>
            </a:r>
            <a:endParaRPr lang="en-US" altLang="ja-JP" sz="36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2611" y="4941168"/>
            <a:ext cx="9144000" cy="954107"/>
          </a:xfrm>
          <a:prstGeom prst="rect">
            <a:avLst/>
          </a:prstGeom>
        </p:spPr>
        <p:txBody>
          <a:bodyPr wrap="square">
            <a:spAutoFit/>
          </a:bodyPr>
          <a:lstStyle/>
          <a:p>
            <a:pPr algn="ctr">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和歌山県学校薬剤師会</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rPr>
              <a:t>西前多香哉</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839013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683568" y="1532985"/>
            <a:ext cx="5904656" cy="5355312"/>
          </a:xfrm>
          <a:prstGeom prst="rect">
            <a:avLst/>
          </a:prstGeom>
        </p:spPr>
        <p:txBody>
          <a:bodyPr wrap="square">
            <a:spAutoFit/>
          </a:bodyPr>
          <a:lstStyle/>
          <a:p>
            <a:pPr>
              <a:lnSpc>
                <a:spcPct val="150000"/>
              </a:lnSpc>
            </a:pPr>
            <a:r>
              <a:rPr lang="ja-JP" altLang="en-US" sz="3200" u="sng"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和</a:t>
            </a:r>
            <a:r>
              <a:rPr lang="ja-JP" altLang="en-US" sz="3200" u="sng"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式トイレの場合</a:t>
            </a:r>
            <a:endParaRPr lang="en-US" altLang="ja-JP" sz="3200" u="sng"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en-US" altLang="ja-JP"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足元</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要注意</a:t>
            </a:r>
            <a:endPar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フタ</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がなく、便器が浅いため、</a:t>
            </a: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飛散範囲が大きい。</a:t>
            </a:r>
            <a:endParaRPr lang="en-US" altLang="ja-JP"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流す</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位置がズボンの裾に近く、</a:t>
            </a: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ズボン・靴など</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に飛沫がついて</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ウイルス</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を</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運ぶ</a:t>
            </a:r>
            <a:r>
              <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こと</a:t>
            </a:r>
            <a:r>
              <a:rPr lang="ja-JP" altLang="en-US" sz="28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になる。</a:t>
            </a:r>
            <a:endParaRPr lang="ja-JP" altLang="en-US" sz="28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04248" y="3861048"/>
            <a:ext cx="2159136" cy="2561084"/>
          </a:xfrm>
          <a:prstGeom prst="rect">
            <a:avLst/>
          </a:prstGeom>
          <a:ln>
            <a:noFill/>
          </a:ln>
          <a:effectLst>
            <a:outerShdw blurRad="292100" dist="139700" dir="2700000" algn="tl" rotWithShape="0">
              <a:srgbClr val="333333">
                <a:alpha val="65000"/>
              </a:srgbClr>
            </a:outerShdw>
          </a:effectLst>
        </p:spPr>
      </p:pic>
      <p:sp>
        <p:nvSpPr>
          <p:cNvPr id="9" name="正方形/長方形 8"/>
          <p:cNvSpPr/>
          <p:nvPr/>
        </p:nvSpPr>
        <p:spPr>
          <a:xfrm>
            <a:off x="19646" y="404664"/>
            <a:ext cx="9577064" cy="1200329"/>
          </a:xfrm>
          <a:prstGeom prst="rect">
            <a:avLst/>
          </a:prstGeom>
        </p:spPr>
        <p:txBody>
          <a:bodyPr wrap="square">
            <a:spAutoFit/>
          </a:bodyPr>
          <a:lstStyle/>
          <a:p>
            <a:pPr lvl="0"/>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●ノロウイルスは</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lvl="0"/>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600" dirty="0" smtClean="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6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トイレ</a:t>
            </a:r>
            <a:r>
              <a:rPr lang="ja-JP" altLang="en-US"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で感染することも多い。</a:t>
            </a:r>
            <a:endParaRPr lang="en-US" altLang="ja-JP" sz="3600"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10411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302359"/>
            <a:ext cx="8964488" cy="6555641"/>
          </a:xfrm>
          <a:prstGeom prst="rect">
            <a:avLst/>
          </a:prstGeom>
        </p:spPr>
        <p:txBody>
          <a:bodyPr wrap="square">
            <a:spAutoFit/>
          </a:bodyPr>
          <a:lstStyle/>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r>
              <a:rPr lang="ja-JP" altLang="en-US" sz="28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ノロウイルス</a:t>
            </a:r>
            <a:r>
              <a:rPr lang="ja-JP" altLang="en-US" sz="2800" u="sng"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の下痢がひどい</a:t>
            </a:r>
            <a:r>
              <a:rPr lang="ja-JP" altLang="en-US" sz="28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場合は、</a:t>
            </a:r>
            <a:r>
              <a:rPr lang="ja-JP" altLang="en-US" sz="2800" u="sng"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水様便</a:t>
            </a:r>
            <a:r>
              <a:rPr lang="ja-JP" altLang="en-US" sz="28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になる。</a:t>
            </a:r>
            <a:endParaRPr lang="en-US" altLang="ja-JP" sz="2800" u="sng"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水様便</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はトイレットペーパーを越え手にも</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付</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着する</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p>
          <a:p>
            <a:pP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水様便</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は粘度が低く、</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広範囲</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はね</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、排便後</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のおしり全体を</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トイレットペーパー</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で</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しっかり拭き取ること。</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lnSpc>
                <a:spcPct val="150000"/>
              </a:lnSpc>
            </a:pP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lang="en-US" altLang="ja-JP"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水様便</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の際は、トイレ内</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には</a:t>
            </a: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ウイルス</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拡散</a:t>
            </a:r>
            <a:endParaRPr lang="en-US" altLang="ja-JP"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nSpc>
                <a:spcPct val="150000"/>
              </a:lnSpc>
            </a:pPr>
            <a:r>
              <a:rPr lang="ja-JP" altLang="en-US" sz="2800"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している</a:t>
            </a:r>
            <a:r>
              <a:rPr lang="ja-JP" altLang="en-US" sz="2800"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と考えた方が</a:t>
            </a:r>
            <a:r>
              <a:rPr lang="ja-JP" altLang="en-US" sz="2800" dirty="0" smtClean="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よい。</a:t>
            </a:r>
          </a:p>
        </p:txBody>
      </p:sp>
    </p:spTree>
    <p:extLst>
      <p:ext uri="{BB962C8B-B14F-4D97-AF65-F5344CB8AC3E}">
        <p14:creationId xmlns:p14="http://schemas.microsoft.com/office/powerpoint/2010/main" val="87943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sign027-water sunshine-">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17415</TotalTime>
  <Words>3153</Words>
  <Application>Microsoft Office PowerPoint</Application>
  <PresentationFormat>画面に合わせる (4:3)</PresentationFormat>
  <Paragraphs>727</Paragraphs>
  <Slides>78</Slides>
  <Notes>68</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78</vt:i4>
      </vt:variant>
    </vt:vector>
  </HeadingPairs>
  <TitlesOfParts>
    <vt:vector size="89" baseType="lpstr">
      <vt:lpstr>ＭＳ Ｐゴシック</vt:lpstr>
      <vt:lpstr>ＭＳ ゴシック</vt:lpstr>
      <vt:lpstr>PraxisCom-Light</vt:lpstr>
      <vt:lpstr>PraxisCom-Semibold</vt:lpstr>
      <vt:lpstr>メイリオ</vt:lpstr>
      <vt:lpstr>Arial</vt:lpstr>
      <vt:lpstr>Calibri</vt:lpstr>
      <vt:lpstr>Times New Roman</vt:lpstr>
      <vt:lpstr>Wingdings</vt:lpstr>
      <vt:lpstr>Office ​​テーマ</vt:lpstr>
      <vt:lpstr>design027-water sunshine-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トイレに設置されている 　　　　　　　エアータオルについて</vt:lpstr>
      <vt:lpstr>正しいうがい薬の使い方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HCLO(次亜塩素酸)濃度とpＨの関係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嘔吐物処理チーム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実習の様子</vt:lpstr>
      <vt:lpstr>実習の様子</vt:lpstr>
      <vt:lpstr>実習の様子</vt:lpstr>
      <vt:lpstr>実習の様子</vt:lpstr>
      <vt:lpstr> おう吐物処理報告書 </vt:lpstr>
      <vt:lpstr>PowerPoint プレゼンテーション</vt:lpstr>
      <vt:lpstr>よく出る質問</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嘔吐物</dc:title>
  <dc:creator>西前多香哉</dc:creator>
  <cp:lastModifiedBy>木全勝彦</cp:lastModifiedBy>
  <cp:revision>826</cp:revision>
  <cp:lastPrinted>2014-01-12T00:53:37Z</cp:lastPrinted>
  <dcterms:created xsi:type="dcterms:W3CDTF">2011-02-12T02:18:26Z</dcterms:created>
  <dcterms:modified xsi:type="dcterms:W3CDTF">2015-06-02T12:03:51Z</dcterms:modified>
</cp:coreProperties>
</file>